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3" r:id="rId2"/>
  </p:sldMasterIdLst>
  <p:notesMasterIdLst>
    <p:notesMasterId r:id="rId61"/>
  </p:notesMasterIdLst>
  <p:sldIdLst>
    <p:sldId id="256" r:id="rId3"/>
    <p:sldId id="271" r:id="rId4"/>
    <p:sldId id="1746" r:id="rId5"/>
    <p:sldId id="1747" r:id="rId6"/>
    <p:sldId id="1748" r:id="rId7"/>
    <p:sldId id="1749" r:id="rId8"/>
    <p:sldId id="1750" r:id="rId9"/>
    <p:sldId id="1772" r:id="rId10"/>
    <p:sldId id="1774" r:id="rId11"/>
    <p:sldId id="1773" r:id="rId12"/>
    <p:sldId id="1793" r:id="rId13"/>
    <p:sldId id="1745" r:id="rId14"/>
    <p:sldId id="1783" r:id="rId15"/>
    <p:sldId id="1788" r:id="rId16"/>
    <p:sldId id="1791" r:id="rId17"/>
    <p:sldId id="269" r:id="rId18"/>
    <p:sldId id="285" r:id="rId19"/>
    <p:sldId id="1717" r:id="rId20"/>
    <p:sldId id="1718" r:id="rId21"/>
    <p:sldId id="1776" r:id="rId22"/>
    <p:sldId id="1777" r:id="rId23"/>
    <p:sldId id="1778" r:id="rId24"/>
    <p:sldId id="1780" r:id="rId25"/>
    <p:sldId id="1781" r:id="rId26"/>
    <p:sldId id="1779" r:id="rId27"/>
    <p:sldId id="1719" r:id="rId28"/>
    <p:sldId id="1721" r:id="rId29"/>
    <p:sldId id="1722" r:id="rId30"/>
    <p:sldId id="1735" r:id="rId31"/>
    <p:sldId id="1736" r:id="rId32"/>
    <p:sldId id="1737" r:id="rId33"/>
    <p:sldId id="1738" r:id="rId34"/>
    <p:sldId id="1740" r:id="rId35"/>
    <p:sldId id="1724" r:id="rId36"/>
    <p:sldId id="1769" r:id="rId37"/>
    <p:sldId id="1742" r:id="rId38"/>
    <p:sldId id="1771" r:id="rId39"/>
    <p:sldId id="1744" r:id="rId40"/>
    <p:sldId id="1726" r:id="rId41"/>
    <p:sldId id="1734" r:id="rId42"/>
    <p:sldId id="1765" r:id="rId43"/>
    <p:sldId id="1786" r:id="rId44"/>
    <p:sldId id="1792" r:id="rId45"/>
    <p:sldId id="1730" r:id="rId46"/>
    <p:sldId id="1752" r:id="rId47"/>
    <p:sldId id="1728" r:id="rId48"/>
    <p:sldId id="1754" r:id="rId49"/>
    <p:sldId id="1755" r:id="rId50"/>
    <p:sldId id="1756" r:id="rId51"/>
    <p:sldId id="1757" r:id="rId52"/>
    <p:sldId id="1758" r:id="rId53"/>
    <p:sldId id="1759" r:id="rId54"/>
    <p:sldId id="1760" r:id="rId55"/>
    <p:sldId id="1761" r:id="rId56"/>
    <p:sldId id="1762" r:id="rId57"/>
    <p:sldId id="1763" r:id="rId58"/>
    <p:sldId id="1764" r:id="rId59"/>
    <p:sldId id="261" r:id="rId60"/>
  </p:sldIdLst>
  <p:sldSz cx="12192000" cy="6858000"/>
  <p:notesSz cx="6858000" cy="9144000"/>
  <p:custDataLst>
    <p:tags r:id="rId6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6F044BDB-E3A5-AE43-A124-83EAF365F38C}">
          <p14:sldIdLst>
            <p14:sldId id="256"/>
          </p14:sldIdLst>
        </p14:section>
        <p14:section name="SplinterDB" id="{2B740B2E-EE2E-E641-98EE-832BD6E9BE07}">
          <p14:sldIdLst>
            <p14:sldId id="271"/>
            <p14:sldId id="1746"/>
            <p14:sldId id="1747"/>
            <p14:sldId id="1748"/>
            <p14:sldId id="1749"/>
            <p14:sldId id="1750"/>
            <p14:sldId id="1772"/>
            <p14:sldId id="1774"/>
            <p14:sldId id="1773"/>
            <p14:sldId id="1793"/>
            <p14:sldId id="1745"/>
            <p14:sldId id="1783"/>
            <p14:sldId id="1788"/>
            <p14:sldId id="1791"/>
          </p14:sldIdLst>
        </p14:section>
        <p14:section name="主题1" id="{9660438F-E74E-0C45-B843-AFBEB72CF076}">
          <p14:sldIdLst>
            <p14:sldId id="269"/>
            <p14:sldId id="285"/>
            <p14:sldId id="1717"/>
            <p14:sldId id="1718"/>
            <p14:sldId id="1776"/>
            <p14:sldId id="1777"/>
            <p14:sldId id="1778"/>
            <p14:sldId id="1780"/>
            <p14:sldId id="1781"/>
            <p14:sldId id="1779"/>
            <p14:sldId id="1719"/>
          </p14:sldIdLst>
        </p14:section>
        <p14:section name="主题2" id="{9DFA91AC-AFB5-364F-92D6-F8E2D508EE57}">
          <p14:sldIdLst>
            <p14:sldId id="1721"/>
            <p14:sldId id="1722"/>
            <p14:sldId id="1735"/>
            <p14:sldId id="1736"/>
            <p14:sldId id="1737"/>
            <p14:sldId id="1738"/>
          </p14:sldIdLst>
        </p14:section>
        <p14:section name="主题3" id="{4AC34135-C935-1144-936D-7EE0CFAD21B7}">
          <p14:sldIdLst>
            <p14:sldId id="1740"/>
          </p14:sldIdLst>
        </p14:section>
        <p14:section name="主题4" id="{7D672D13-FD25-144F-B69D-1CE91E368177}">
          <p14:sldIdLst>
            <p14:sldId id="1724"/>
            <p14:sldId id="1769"/>
            <p14:sldId id="1742"/>
            <p14:sldId id="1771"/>
          </p14:sldIdLst>
        </p14:section>
        <p14:section name="主题5" id="{6F6DB213-73F5-6A44-B583-610FE5CE745C}">
          <p14:sldIdLst>
            <p14:sldId id="1744"/>
          </p14:sldIdLst>
        </p14:section>
        <p14:section name="主题6" id="{ACBEF995-BF4E-E440-9F2C-2DD588F8F7E1}">
          <p14:sldIdLst>
            <p14:sldId id="1726"/>
            <p14:sldId id="1734"/>
            <p14:sldId id="1765"/>
            <p14:sldId id="1786"/>
            <p14:sldId id="1792"/>
            <p14:sldId id="1730"/>
            <p14:sldId id="1752"/>
            <p14:sldId id="1728"/>
            <p14:sldId id="1754"/>
            <p14:sldId id="1755"/>
            <p14:sldId id="1756"/>
            <p14:sldId id="1757"/>
            <p14:sldId id="1758"/>
            <p14:sldId id="1759"/>
            <p14:sldId id="1760"/>
            <p14:sldId id="1761"/>
            <p14:sldId id="1762"/>
            <p14:sldId id="1763"/>
            <p14:sldId id="1764"/>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636"/>
    <a:srgbClr val="44546A"/>
    <a:srgbClr val="D93844"/>
    <a:srgbClr val="B05099"/>
    <a:srgbClr val="C783B7"/>
    <a:srgbClr val="FFFFFF"/>
    <a:srgbClr val="6EC3AD"/>
    <a:srgbClr val="303689"/>
    <a:srgbClr val="DA3C49"/>
    <a:srgbClr val="258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4" autoAdjust="0"/>
    <p:restoredTop sz="92135" autoAdjust="0"/>
  </p:normalViewPr>
  <p:slideViewPr>
    <p:cSldViewPr snapToGrid="0">
      <p:cViewPr varScale="1">
        <p:scale>
          <a:sx n="109" d="100"/>
          <a:sy n="109" d="100"/>
        </p:scale>
        <p:origin x="488" y="192"/>
      </p:cViewPr>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87" d="100"/>
          <a:sy n="87" d="100"/>
        </p:scale>
        <p:origin x="388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2021/3/10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2294391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3450861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06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73555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4009387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06065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err="1">
                <a:solidFill>
                  <a:schemeClr val="tx1"/>
                </a:solidFill>
                <a:effectLst/>
                <a:latin typeface="+mn-lt"/>
                <a:ea typeface="+mn-ea"/>
                <a:cs typeface="+mn-cs"/>
              </a:rPr>
              <a:t>RocksDB</a:t>
            </a:r>
            <a:r>
              <a:rPr lang="zh-CN" altLang="en-US" sz="1200" b="0" i="0" u="none" strike="noStrike" kern="1200" dirty="0">
                <a:solidFill>
                  <a:schemeClr val="tx1"/>
                </a:solidFill>
                <a:effectLst/>
                <a:latin typeface="+mn-lt"/>
                <a:ea typeface="+mn-ea"/>
                <a:cs typeface="+mn-cs"/>
              </a:rPr>
              <a:t>应用程序所有者通常会选择一种压缩方法，在写速率高的时候减少写放大，在写速率低的时候更积极地压缩，以实现空间效率和读性能的目标。</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68811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加压缩，但是不在 </a:t>
            </a:r>
            <a:r>
              <a:rPr lang="en-US" altLang="zh-CN" sz="1200" b="0" i="0" kern="1200" dirty="0">
                <a:solidFill>
                  <a:schemeClr val="tx1"/>
                </a:solidFill>
                <a:effectLst/>
                <a:latin typeface="+mn-lt"/>
                <a:ea typeface="+mn-ea"/>
                <a:cs typeface="+mn-cs"/>
              </a:rPr>
              <a:t>level 0-2 </a:t>
            </a:r>
            <a:r>
              <a:rPr lang="zh-CN" altLang="en-US" sz="1200" b="0" i="0" kern="1200" dirty="0">
                <a:solidFill>
                  <a:schemeClr val="tx1"/>
                </a:solidFill>
                <a:effectLst/>
                <a:latin typeface="+mn-lt"/>
                <a:ea typeface="+mn-ea"/>
                <a:cs typeface="+mn-cs"/>
              </a:rPr>
              <a:t>加压缩，因为这样会影响读性能。只在 </a:t>
            </a:r>
            <a:r>
              <a:rPr lang="en-US" altLang="zh-CN" sz="1200" b="0" i="0" kern="1200" dirty="0">
                <a:solidFill>
                  <a:schemeClr val="tx1"/>
                </a:solidFill>
                <a:effectLst/>
                <a:latin typeface="+mn-lt"/>
                <a:ea typeface="+mn-ea"/>
                <a:cs typeface="+mn-cs"/>
              </a:rPr>
              <a:t>level &gt; 2 </a:t>
            </a:r>
            <a:r>
              <a:rPr lang="zh-CN" altLang="en-US" sz="1200" b="0" i="0" kern="1200" dirty="0">
                <a:solidFill>
                  <a:schemeClr val="tx1"/>
                </a:solidFill>
                <a:effectLst/>
                <a:latin typeface="+mn-lt"/>
                <a:ea typeface="+mn-ea"/>
                <a:cs typeface="+mn-cs"/>
              </a:rPr>
              <a:t>加压缩，因为层数高的数据访问频率小</a:t>
            </a:r>
            <a:endParaRPr lang="en-US" altLang="zh-CN" sz="1200" b="0" i="0" kern="1200" dirty="0">
              <a:solidFill>
                <a:schemeClr val="tx1"/>
              </a:solidFill>
              <a:effectLst/>
              <a:latin typeface="+mn-lt"/>
              <a:ea typeface="+mn-ea"/>
              <a:cs typeface="+mn-cs"/>
            </a:endParaRPr>
          </a:p>
          <a:p>
            <a:endParaRPr lang="en-US" altLang="zh-CN" dirty="0"/>
          </a:p>
          <a:p>
            <a:r>
              <a:rPr lang="zh-CN" altLang="en-US" dirty="0"/>
              <a:t>最后一层的数据量比前几层加起来都多，访问频率又低，所以省掉 </a:t>
            </a:r>
            <a:r>
              <a:rPr lang="en-US" altLang="zh-CN" dirty="0"/>
              <a:t>bloom filter block </a:t>
            </a:r>
            <a:r>
              <a:rPr lang="zh-CN" altLang="en-US" dirty="0"/>
              <a:t>可以省掉许多存储空间</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878148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2134701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289513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分类</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远程</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存储似乎是一个更有趣的优化目标，并且是当前的优先级。到目前为止，我们的优化假设</a:t>
            </a:r>
            <a:r>
              <a:rPr lang="en-US" altLang="zh-CN" sz="1200" b="0" i="0" u="none" strike="noStrike" kern="1200" dirty="0">
                <a:solidFill>
                  <a:schemeClr val="tx1"/>
                </a:solidFill>
                <a:effectLst/>
                <a:latin typeface="+mn-lt"/>
                <a:ea typeface="+mn-ea"/>
                <a:cs typeface="+mn-cs"/>
              </a:rPr>
              <a:t>flash</a:t>
            </a:r>
            <a:r>
              <a:rPr lang="zh-CN" altLang="en-US" sz="1200" b="0" i="0" u="none" strike="noStrike" kern="1200" dirty="0">
                <a:solidFill>
                  <a:schemeClr val="tx1"/>
                </a:solidFill>
                <a:effectLst/>
                <a:latin typeface="+mn-lt"/>
                <a:ea typeface="+mn-ea"/>
                <a:cs typeface="+mn-cs"/>
              </a:rPr>
              <a:t>是本地连接的，因为我们的系统基础设施主要是这样配置的。然而，目前更快的网络可以提供更多的远程</a:t>
            </a:r>
            <a:r>
              <a:rPr lang="en-US" altLang="zh-CN" sz="1200" b="0" i="0" u="none" strike="noStrike" kern="1200" dirty="0">
                <a:solidFill>
                  <a:schemeClr val="tx1"/>
                </a:solidFill>
                <a:effectLst/>
                <a:latin typeface="+mn-lt"/>
                <a:ea typeface="+mn-ea"/>
                <a:cs typeface="+mn-cs"/>
              </a:rPr>
              <a:t>I/ o</a:t>
            </a:r>
            <a:r>
              <a:rPr lang="zh-CN" altLang="en-US" sz="1200" b="0" i="0" u="none" strike="noStrike" kern="1200" dirty="0">
                <a:solidFill>
                  <a:schemeClr val="tx1"/>
                </a:solidFill>
                <a:effectLst/>
                <a:latin typeface="+mn-lt"/>
                <a:ea typeface="+mn-ea"/>
                <a:cs typeface="+mn-cs"/>
              </a:rPr>
              <a:t>，因此在越来越多的应用程序中，使用远程存储运行</a:t>
            </a:r>
            <a:r>
              <a:rPr lang="en-US" altLang="zh-CN" sz="1200" b="0" i="0" u="none" strike="noStrike" kern="1200" dirty="0" err="1">
                <a:solidFill>
                  <a:schemeClr val="tx1"/>
                </a:solidFill>
                <a:effectLst/>
                <a:latin typeface="+mn-lt"/>
                <a:ea typeface="+mn-ea"/>
                <a:cs typeface="+mn-cs"/>
              </a:rPr>
              <a:t>RocksDB</a:t>
            </a:r>
            <a:r>
              <a:rPr lang="zh-CN" altLang="en-US" sz="1200" b="0" i="0" u="none" strike="noStrike" kern="1200" dirty="0">
                <a:solidFill>
                  <a:schemeClr val="tx1"/>
                </a:solidFill>
                <a:effectLst/>
                <a:latin typeface="+mn-lt"/>
                <a:ea typeface="+mn-ea"/>
                <a:cs typeface="+mn-cs"/>
              </a:rPr>
              <a:t>的性能是可行的</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2606330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分类</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远程</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存储似乎是一个更有趣的优化目标，并且是当前的优先级。到目前为止，我们的优化假设</a:t>
            </a:r>
            <a:r>
              <a:rPr lang="en-US" altLang="zh-CN" sz="1200" b="0" i="0" u="none" strike="noStrike" kern="1200" dirty="0">
                <a:solidFill>
                  <a:schemeClr val="tx1"/>
                </a:solidFill>
                <a:effectLst/>
                <a:latin typeface="+mn-lt"/>
                <a:ea typeface="+mn-ea"/>
                <a:cs typeface="+mn-cs"/>
              </a:rPr>
              <a:t>flash</a:t>
            </a:r>
            <a:r>
              <a:rPr lang="zh-CN" altLang="en-US" sz="1200" b="0" i="0" u="none" strike="noStrike" kern="1200" dirty="0">
                <a:solidFill>
                  <a:schemeClr val="tx1"/>
                </a:solidFill>
                <a:effectLst/>
                <a:latin typeface="+mn-lt"/>
                <a:ea typeface="+mn-ea"/>
                <a:cs typeface="+mn-cs"/>
              </a:rPr>
              <a:t>是本地连接的，因为我们的系统基础设施主要是这样配置的。然而，目前更快的网络可以提供更多的远程</a:t>
            </a:r>
            <a:r>
              <a:rPr lang="en-US" altLang="zh-CN" sz="1200" b="0" i="0" u="none" strike="noStrike" kern="1200" dirty="0">
                <a:solidFill>
                  <a:schemeClr val="tx1"/>
                </a:solidFill>
                <a:effectLst/>
                <a:latin typeface="+mn-lt"/>
                <a:ea typeface="+mn-ea"/>
                <a:cs typeface="+mn-cs"/>
              </a:rPr>
              <a:t>I/ o</a:t>
            </a:r>
            <a:r>
              <a:rPr lang="zh-CN" altLang="en-US" sz="1200" b="0" i="0" u="none" strike="noStrike" kern="1200" dirty="0">
                <a:solidFill>
                  <a:schemeClr val="tx1"/>
                </a:solidFill>
                <a:effectLst/>
                <a:latin typeface="+mn-lt"/>
                <a:ea typeface="+mn-ea"/>
                <a:cs typeface="+mn-cs"/>
              </a:rPr>
              <a:t>，因此在越来越多的应用程序中，使用远程存储运行</a:t>
            </a:r>
            <a:r>
              <a:rPr lang="en-US" altLang="zh-CN" sz="1200" b="0" i="0" u="none" strike="noStrike" kern="1200" dirty="0" err="1">
                <a:solidFill>
                  <a:schemeClr val="tx1"/>
                </a:solidFill>
                <a:effectLst/>
                <a:latin typeface="+mn-lt"/>
                <a:ea typeface="+mn-ea"/>
                <a:cs typeface="+mn-cs"/>
              </a:rPr>
              <a:t>RocksDB</a:t>
            </a:r>
            <a:r>
              <a:rPr lang="zh-CN" altLang="en-US" sz="1200" b="0" i="0" u="none" strike="noStrike" kern="1200" dirty="0">
                <a:solidFill>
                  <a:schemeClr val="tx1"/>
                </a:solidFill>
                <a:effectLst/>
                <a:latin typeface="+mn-lt"/>
                <a:ea typeface="+mn-ea"/>
                <a:cs typeface="+mn-cs"/>
              </a:rPr>
              <a:t>的性能是可行的</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345019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2745459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26</a:t>
            </a:fld>
            <a:endParaRPr lang="zh-CN" altLang="en-US"/>
          </a:p>
        </p:txBody>
      </p:sp>
    </p:spTree>
    <p:extLst>
      <p:ext uri="{BB962C8B-B14F-4D97-AF65-F5344CB8AC3E}">
        <p14:creationId xmlns:p14="http://schemas.microsoft.com/office/powerpoint/2010/main" val="103393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212197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744289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412557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4167052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4029244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2672468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384380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4116230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MRC</a:t>
            </a:r>
            <a:r>
              <a:rPr lang="zh-CN" altLang="en-US" sz="1200" b="0" i="0" u="none" strike="noStrike" kern="1200" dirty="0">
                <a:solidFill>
                  <a:schemeClr val="tx1"/>
                </a:solidFill>
                <a:effectLst/>
                <a:latin typeface="+mn-lt"/>
                <a:ea typeface="+mn-ea"/>
                <a:cs typeface="+mn-cs"/>
              </a:rPr>
              <a:t>表示</a:t>
            </a:r>
            <a:r>
              <a:rPr lang="en-US" altLang="zh-CN" sz="1200" b="0" i="0" u="none" strike="noStrike" kern="1200" dirty="0">
                <a:solidFill>
                  <a:schemeClr val="tx1"/>
                </a:solidFill>
                <a:effectLst/>
                <a:latin typeface="+mn-lt"/>
                <a:ea typeface="+mn-ea"/>
                <a:cs typeface="+mn-cs"/>
              </a:rPr>
              <a:t>cache</a:t>
            </a:r>
            <a:r>
              <a:rPr lang="zh-CN" altLang="en-US" sz="1200" b="0" i="0" u="none" strike="noStrike" kern="1200" dirty="0">
                <a:solidFill>
                  <a:schemeClr val="tx1"/>
                </a:solidFill>
                <a:effectLst/>
                <a:latin typeface="+mn-lt"/>
                <a:ea typeface="+mn-ea"/>
                <a:cs typeface="+mn-cs"/>
              </a:rPr>
              <a:t>大小与对应的</a:t>
            </a:r>
            <a:r>
              <a:rPr lang="en-US" altLang="zh-CN" sz="1200" b="0" i="0" u="none" strike="noStrike" kern="1200" dirty="0">
                <a:solidFill>
                  <a:schemeClr val="tx1"/>
                </a:solidFill>
                <a:effectLst/>
                <a:latin typeface="+mn-lt"/>
                <a:ea typeface="+mn-ea"/>
                <a:cs typeface="+mn-cs"/>
              </a:rPr>
              <a:t>cache miss ratio</a:t>
            </a:r>
            <a:r>
              <a:rPr lang="zh-CN" altLang="en-US" sz="1200" b="0" i="0" u="none" strike="noStrike" kern="1200" dirty="0">
                <a:solidFill>
                  <a:schemeClr val="tx1"/>
                </a:solidFill>
                <a:effectLst/>
                <a:latin typeface="+mn-lt"/>
                <a:ea typeface="+mn-ea"/>
                <a:cs typeface="+mn-cs"/>
              </a:rPr>
              <a:t>之间的关系</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2837714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42318180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训练算法在向后传播过程中重用了前向传播产生的中间结果</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如特征映射</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，因此需要大量的内存空间</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289747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将新插入的消息存储在靠近根的缓冲区中，</a:t>
            </a:r>
            <a:r>
              <a:rPr lang="en-US" altLang="zh-CN" sz="1200" b="0" i="0" u="none" strike="noStrike" kern="1200" dirty="0">
                <a:solidFill>
                  <a:schemeClr val="tx1"/>
                </a:solidFill>
                <a:effectLst/>
                <a:latin typeface="+mn-lt"/>
                <a:ea typeface="+mn-ea"/>
                <a:cs typeface="+mn-cs"/>
              </a:rPr>
              <a:t>B </a:t>
            </a:r>
            <a:r>
              <a:rPr lang="el-GR" altLang="zh-CN" sz="1200" b="0" i="0" u="none" strike="noStrike" kern="1200" dirty="0">
                <a:solidFill>
                  <a:schemeClr val="tx1"/>
                </a:solidFill>
                <a:effectLst/>
                <a:latin typeface="+mn-lt"/>
                <a:ea typeface="+mn-ea"/>
                <a:cs typeface="+mn-cs"/>
              </a:rPr>
              <a:t>ε -</a:t>
            </a:r>
            <a:r>
              <a:rPr lang="en-US" altLang="zh-CN" sz="1200" b="0" i="0" u="none" strike="noStrike" kern="1200" dirty="0">
                <a:solidFill>
                  <a:schemeClr val="tx1"/>
                </a:solidFill>
                <a:effectLst/>
                <a:latin typeface="+mn-lt"/>
                <a:ea typeface="+mn-ea"/>
                <a:cs typeface="+mn-cs"/>
              </a:rPr>
              <a:t>tree</a:t>
            </a:r>
            <a:r>
              <a:rPr lang="zh-CN" altLang="en-US" sz="1200" b="0" i="0" u="none" strike="noStrike" kern="1200" dirty="0">
                <a:solidFill>
                  <a:schemeClr val="tx1"/>
                </a:solidFill>
                <a:effectLst/>
                <a:latin typeface="+mn-lt"/>
                <a:ea typeface="+mn-ea"/>
                <a:cs typeface="+mn-cs"/>
              </a:rPr>
              <a:t>可以避免为了将元素放置在目标位置而遍寻整个磁盘</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267368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590886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3634401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195704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2444488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 其中</a:t>
            </a:r>
            <a:r>
              <a:rPr lang="en-US" altLang="zh-CN" sz="1200" b="0" i="0" u="none" strike="noStrike" kern="1200" dirty="0">
                <a:solidFill>
                  <a:schemeClr val="tx1"/>
                </a:solidFill>
                <a:effectLst/>
                <a:latin typeface="+mn-lt"/>
                <a:ea typeface="+mn-ea"/>
                <a:cs typeface="+mn-cs"/>
              </a:rPr>
              <a:t>F</a:t>
            </a:r>
            <a:r>
              <a:rPr lang="zh-CN" altLang="en-US" sz="1200" b="0" i="0" u="none" strike="noStrike" kern="1200" dirty="0">
                <a:solidFill>
                  <a:schemeClr val="tx1"/>
                </a:solidFill>
                <a:effectLst/>
                <a:latin typeface="+mn-lt"/>
                <a:ea typeface="+mn-ea"/>
                <a:cs typeface="+mn-cs"/>
              </a:rPr>
              <a:t>为扇出，</a:t>
            </a:r>
            <a:r>
              <a:rPr lang="en-US" altLang="zh-CN" sz="1200" b="0" i="0" u="none" strike="noStrike" kern="1200" dirty="0">
                <a:solidFill>
                  <a:schemeClr val="tx1"/>
                </a:solidFill>
                <a:effectLst/>
                <a:latin typeface="+mn-lt"/>
                <a:ea typeface="+mn-ea"/>
                <a:cs typeface="+mn-cs"/>
              </a:rPr>
              <a:t>m</a:t>
            </a:r>
            <a:r>
              <a:rPr lang="zh-CN" altLang="en-US" sz="1200" b="0" i="0" u="none" strike="noStrike" kern="1200" dirty="0">
                <a:solidFill>
                  <a:schemeClr val="tx1"/>
                </a:solidFill>
                <a:effectLst/>
                <a:latin typeface="+mn-lt"/>
                <a:ea typeface="+mn-ea"/>
                <a:cs typeface="+mn-cs"/>
              </a:rPr>
              <a:t>为</a:t>
            </a:r>
            <a:r>
              <a:rPr lang="en-US" altLang="zh-CN" sz="1200" b="0" i="0" u="none" strike="noStrike" kern="1200" dirty="0" err="1">
                <a:solidFill>
                  <a:schemeClr val="tx1"/>
                </a:solidFill>
                <a:effectLst/>
                <a:latin typeface="+mn-lt"/>
                <a:ea typeface="+mn-ea"/>
                <a:cs typeface="+mn-cs"/>
              </a:rPr>
              <a:t>memtable</a:t>
            </a:r>
            <a:r>
              <a:rPr lang="zh-CN" altLang="en-US" sz="1200" b="0" i="0" u="none" strike="noStrike" kern="1200" dirty="0">
                <a:solidFill>
                  <a:schemeClr val="tx1"/>
                </a:solidFill>
                <a:effectLst/>
                <a:latin typeface="+mn-lt"/>
                <a:ea typeface="+mn-ea"/>
                <a:cs typeface="+mn-cs"/>
              </a:rPr>
              <a:t>容量，以字节为单位。</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311031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D93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userDrawn="1"/>
        </p:nvSpPr>
        <p:spPr>
          <a:xfrm>
            <a:off x="270933" y="248444"/>
            <a:ext cx="11624734" cy="6338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7"/>
          <p:cNvSpPr>
            <a:spLocks/>
          </p:cNvSpPr>
          <p:nvPr userDrawn="1"/>
        </p:nvSpPr>
        <p:spPr bwMode="auto">
          <a:xfrm>
            <a:off x="-1588" y="4826208"/>
            <a:ext cx="12206288" cy="2449512"/>
          </a:xfrm>
          <a:custGeom>
            <a:avLst/>
            <a:gdLst>
              <a:gd name="T0" fmla="*/ 7689 w 7689"/>
              <a:gd name="T1" fmla="*/ 1543 h 1543"/>
              <a:gd name="T2" fmla="*/ 7689 w 7689"/>
              <a:gd name="T3" fmla="*/ 1485 h 1543"/>
              <a:gd name="T4" fmla="*/ 4821 w 7689"/>
              <a:gd name="T5" fmla="*/ 568 h 1543"/>
              <a:gd name="T6" fmla="*/ 3065 w 7689"/>
              <a:gd name="T7" fmla="*/ 0 h 1543"/>
              <a:gd name="T8" fmla="*/ 582 w 7689"/>
              <a:gd name="T9" fmla="*/ 597 h 1543"/>
              <a:gd name="T10" fmla="*/ 0 w 7689"/>
              <a:gd name="T11" fmla="*/ 717 h 1543"/>
              <a:gd name="T12" fmla="*/ 0 w 7689"/>
              <a:gd name="T13" fmla="*/ 1543 h 1543"/>
              <a:gd name="T14" fmla="*/ 7689 w 7689"/>
              <a:gd name="T15" fmla="*/ 1543 h 1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9" h="1543">
                <a:moveTo>
                  <a:pt x="7689" y="1543"/>
                </a:moveTo>
                <a:lnTo>
                  <a:pt x="7689" y="1485"/>
                </a:lnTo>
                <a:lnTo>
                  <a:pt x="4821" y="568"/>
                </a:lnTo>
                <a:lnTo>
                  <a:pt x="3065" y="0"/>
                </a:lnTo>
                <a:lnTo>
                  <a:pt x="582" y="597"/>
                </a:lnTo>
                <a:lnTo>
                  <a:pt x="0" y="717"/>
                </a:lnTo>
                <a:lnTo>
                  <a:pt x="0" y="1543"/>
                </a:lnTo>
                <a:lnTo>
                  <a:pt x="7689" y="1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等线" panose="020F0502020204030204"/>
              <a:ea typeface="等线" panose="02010600030101010101" pitchFamily="2" charset="-122"/>
            </a:endParaRPr>
          </a:p>
        </p:txBody>
      </p:sp>
      <p:grpSp>
        <p:nvGrpSpPr>
          <p:cNvPr id="9832" name="组合 9831"/>
          <p:cNvGrpSpPr/>
          <p:nvPr userDrawn="1"/>
        </p:nvGrpSpPr>
        <p:grpSpPr>
          <a:xfrm>
            <a:off x="3732212" y="1062038"/>
            <a:ext cx="4727576" cy="2808287"/>
            <a:chOff x="3732212" y="1062038"/>
            <a:chExt cx="4727576" cy="2808287"/>
          </a:xfrm>
        </p:grpSpPr>
        <p:grpSp>
          <p:nvGrpSpPr>
            <p:cNvPr id="9831" name="组合 9830"/>
            <p:cNvGrpSpPr/>
            <p:nvPr userDrawn="1"/>
          </p:nvGrpSpPr>
          <p:grpSpPr>
            <a:xfrm>
              <a:off x="6805612" y="1543050"/>
              <a:ext cx="406400" cy="366713"/>
              <a:chOff x="671513" y="2371726"/>
              <a:chExt cx="406400" cy="366713"/>
            </a:xfrm>
          </p:grpSpPr>
          <p:sp>
            <p:nvSpPr>
              <p:cNvPr id="9824" name="Oval 90"/>
              <p:cNvSpPr>
                <a:spLocks noChangeArrowheads="1"/>
              </p:cNvSpPr>
              <p:nvPr userDrawn="1"/>
            </p:nvSpPr>
            <p:spPr bwMode="auto">
              <a:xfrm>
                <a:off x="871538" y="2506664"/>
                <a:ext cx="206375" cy="207963"/>
              </a:xfrm>
              <a:prstGeom prst="ellipse">
                <a:avLst/>
              </a:pr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5" name="Freeform 91"/>
              <p:cNvSpPr>
                <a:spLocks/>
              </p:cNvSpPr>
              <p:nvPr userDrawn="1"/>
            </p:nvSpPr>
            <p:spPr bwMode="auto">
              <a:xfrm>
                <a:off x="671513" y="2371726"/>
                <a:ext cx="365125" cy="366713"/>
              </a:xfrm>
              <a:custGeom>
                <a:avLst/>
                <a:gdLst>
                  <a:gd name="T0" fmla="*/ 60 w 60"/>
                  <a:gd name="T1" fmla="*/ 30 h 60"/>
                  <a:gd name="T2" fmla="*/ 35 w 60"/>
                  <a:gd name="T3" fmla="*/ 25 h 60"/>
                  <a:gd name="T4" fmla="*/ 30 w 60"/>
                  <a:gd name="T5" fmla="*/ 0 h 60"/>
                  <a:gd name="T6" fmla="*/ 25 w 60"/>
                  <a:gd name="T7" fmla="*/ 25 h 60"/>
                  <a:gd name="T8" fmla="*/ 0 w 60"/>
                  <a:gd name="T9" fmla="*/ 30 h 60"/>
                  <a:gd name="T10" fmla="*/ 25 w 60"/>
                  <a:gd name="T11" fmla="*/ 35 h 60"/>
                  <a:gd name="T12" fmla="*/ 30 w 60"/>
                  <a:gd name="T13" fmla="*/ 60 h 60"/>
                  <a:gd name="T14" fmla="*/ 35 w 60"/>
                  <a:gd name="T15" fmla="*/ 35 h 60"/>
                  <a:gd name="T16" fmla="*/ 60 w 60"/>
                  <a:gd name="T1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60" y="30"/>
                    </a:moveTo>
                    <a:cubicBezTo>
                      <a:pt x="60" y="28"/>
                      <a:pt x="49" y="26"/>
                      <a:pt x="35" y="25"/>
                    </a:cubicBezTo>
                    <a:cubicBezTo>
                      <a:pt x="34" y="11"/>
                      <a:pt x="32" y="0"/>
                      <a:pt x="30" y="0"/>
                    </a:cubicBezTo>
                    <a:cubicBezTo>
                      <a:pt x="27" y="0"/>
                      <a:pt x="26" y="11"/>
                      <a:pt x="25" y="25"/>
                    </a:cubicBezTo>
                    <a:cubicBezTo>
                      <a:pt x="11" y="26"/>
                      <a:pt x="0" y="28"/>
                      <a:pt x="0" y="30"/>
                    </a:cubicBezTo>
                    <a:cubicBezTo>
                      <a:pt x="0" y="32"/>
                      <a:pt x="11" y="34"/>
                      <a:pt x="25" y="35"/>
                    </a:cubicBezTo>
                    <a:cubicBezTo>
                      <a:pt x="26" y="49"/>
                      <a:pt x="27" y="60"/>
                      <a:pt x="30" y="60"/>
                    </a:cubicBezTo>
                    <a:cubicBezTo>
                      <a:pt x="32" y="60"/>
                      <a:pt x="34" y="49"/>
                      <a:pt x="35" y="35"/>
                    </a:cubicBezTo>
                    <a:cubicBezTo>
                      <a:pt x="49" y="34"/>
                      <a:pt x="60" y="32"/>
                      <a:pt x="60" y="30"/>
                    </a:cubicBezTo>
                    <a:close/>
                  </a:path>
                </a:pathLst>
              </a:custGeom>
              <a:noFill/>
              <a:ln w="23813" cap="flat">
                <a:solidFill>
                  <a:srgbClr val="3636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Freeform 25"/>
            <p:cNvSpPr>
              <a:spLocks/>
            </p:cNvSpPr>
            <p:nvPr userDrawn="1"/>
          </p:nvSpPr>
          <p:spPr bwMode="auto">
            <a:xfrm>
              <a:off x="5246687" y="2203450"/>
              <a:ext cx="1763713" cy="1538288"/>
            </a:xfrm>
            <a:custGeom>
              <a:avLst/>
              <a:gdLst>
                <a:gd name="T0" fmla="*/ 0 w 290"/>
                <a:gd name="T1" fmla="*/ 5 h 252"/>
                <a:gd name="T2" fmla="*/ 0 w 290"/>
                <a:gd name="T3" fmla="*/ 248 h 252"/>
                <a:gd name="T4" fmla="*/ 5 w 290"/>
                <a:gd name="T5" fmla="*/ 252 h 252"/>
                <a:gd name="T6" fmla="*/ 286 w 290"/>
                <a:gd name="T7" fmla="*/ 252 h 252"/>
                <a:gd name="T8" fmla="*/ 290 w 290"/>
                <a:gd name="T9" fmla="*/ 248 h 252"/>
                <a:gd name="T10" fmla="*/ 290 w 290"/>
                <a:gd name="T11" fmla="*/ 5 h 252"/>
                <a:gd name="T12" fmla="*/ 286 w 290"/>
                <a:gd name="T13" fmla="*/ 0 h 252"/>
                <a:gd name="T14" fmla="*/ 5 w 290"/>
                <a:gd name="T15" fmla="*/ 0 h 252"/>
                <a:gd name="T16" fmla="*/ 0 w 290"/>
                <a:gd name="T17" fmla="*/ 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52">
                  <a:moveTo>
                    <a:pt x="0" y="5"/>
                  </a:moveTo>
                  <a:cubicBezTo>
                    <a:pt x="0" y="248"/>
                    <a:pt x="0" y="248"/>
                    <a:pt x="0" y="248"/>
                  </a:cubicBezTo>
                  <a:cubicBezTo>
                    <a:pt x="0" y="250"/>
                    <a:pt x="2" y="252"/>
                    <a:pt x="5" y="252"/>
                  </a:cubicBezTo>
                  <a:cubicBezTo>
                    <a:pt x="286" y="252"/>
                    <a:pt x="286" y="252"/>
                    <a:pt x="286" y="252"/>
                  </a:cubicBezTo>
                  <a:cubicBezTo>
                    <a:pt x="288" y="252"/>
                    <a:pt x="290" y="250"/>
                    <a:pt x="290" y="248"/>
                  </a:cubicBezTo>
                  <a:cubicBezTo>
                    <a:pt x="290" y="5"/>
                    <a:pt x="290" y="5"/>
                    <a:pt x="290" y="5"/>
                  </a:cubicBezTo>
                  <a:cubicBezTo>
                    <a:pt x="290" y="2"/>
                    <a:pt x="288" y="0"/>
                    <a:pt x="286" y="0"/>
                  </a:cubicBezTo>
                  <a:cubicBezTo>
                    <a:pt x="5" y="0"/>
                    <a:pt x="5" y="0"/>
                    <a:pt x="5" y="0"/>
                  </a:cubicBezTo>
                  <a:cubicBezTo>
                    <a:pt x="2" y="0"/>
                    <a:pt x="0" y="2"/>
                    <a:pt x="0" y="5"/>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26"/>
            <p:cNvSpPr>
              <a:spLocks noChangeArrowheads="1"/>
            </p:cNvSpPr>
            <p:nvPr userDrawn="1"/>
          </p:nvSpPr>
          <p:spPr bwMode="auto">
            <a:xfrm>
              <a:off x="6172200" y="2185988"/>
              <a:ext cx="77788" cy="1555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p:cNvSpPr>
              <a:spLocks/>
            </p:cNvSpPr>
            <p:nvPr userDrawn="1"/>
          </p:nvSpPr>
          <p:spPr bwMode="auto">
            <a:xfrm>
              <a:off x="5173662" y="2130425"/>
              <a:ext cx="1763713" cy="598488"/>
            </a:xfrm>
            <a:custGeom>
              <a:avLst/>
              <a:gdLst>
                <a:gd name="T0" fmla="*/ 1111 w 1111"/>
                <a:gd name="T1" fmla="*/ 377 h 377"/>
                <a:gd name="T2" fmla="*/ 1111 w 1111"/>
                <a:gd name="T3" fmla="*/ 0 h 377"/>
                <a:gd name="T4" fmla="*/ 0 w 1111"/>
                <a:gd name="T5" fmla="*/ 0 h 377"/>
                <a:gd name="T6" fmla="*/ 0 w 1111"/>
                <a:gd name="T7" fmla="*/ 377 h 377"/>
              </a:gdLst>
              <a:ahLst/>
              <a:cxnLst>
                <a:cxn ang="0">
                  <a:pos x="T0" y="T1"/>
                </a:cxn>
                <a:cxn ang="0">
                  <a:pos x="T2" y="T3"/>
                </a:cxn>
                <a:cxn ang="0">
                  <a:pos x="T4" y="T5"/>
                </a:cxn>
                <a:cxn ang="0">
                  <a:pos x="T6" y="T7"/>
                </a:cxn>
              </a:cxnLst>
              <a:rect l="0" t="0" r="r" b="b"/>
              <a:pathLst>
                <a:path w="1111" h="377">
                  <a:moveTo>
                    <a:pt x="1111" y="377"/>
                  </a:moveTo>
                  <a:lnTo>
                    <a:pt x="1111" y="0"/>
                  </a:lnTo>
                  <a:lnTo>
                    <a:pt x="0" y="0"/>
                  </a:lnTo>
                  <a:lnTo>
                    <a:pt x="0" y="377"/>
                  </a:lnTo>
                </a:path>
              </a:pathLst>
            </a:custGeom>
            <a:noFill/>
            <a:ln w="47625"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p:cNvSpPr>
              <a:spLocks/>
            </p:cNvSpPr>
            <p:nvPr userDrawn="1"/>
          </p:nvSpPr>
          <p:spPr bwMode="auto">
            <a:xfrm>
              <a:off x="5173662" y="3027363"/>
              <a:ext cx="1763713" cy="641350"/>
            </a:xfrm>
            <a:custGeom>
              <a:avLst/>
              <a:gdLst>
                <a:gd name="T0" fmla="*/ 0 w 1111"/>
                <a:gd name="T1" fmla="*/ 0 h 404"/>
                <a:gd name="T2" fmla="*/ 0 w 1111"/>
                <a:gd name="T3" fmla="*/ 404 h 404"/>
                <a:gd name="T4" fmla="*/ 1111 w 1111"/>
                <a:gd name="T5" fmla="*/ 404 h 404"/>
                <a:gd name="T6" fmla="*/ 1111 w 1111"/>
                <a:gd name="T7" fmla="*/ 0 h 404"/>
              </a:gdLst>
              <a:ahLst/>
              <a:cxnLst>
                <a:cxn ang="0">
                  <a:pos x="T0" y="T1"/>
                </a:cxn>
                <a:cxn ang="0">
                  <a:pos x="T2" y="T3"/>
                </a:cxn>
                <a:cxn ang="0">
                  <a:pos x="T4" y="T5"/>
                </a:cxn>
                <a:cxn ang="0">
                  <a:pos x="T6" y="T7"/>
                </a:cxn>
              </a:cxnLst>
              <a:rect l="0" t="0" r="r" b="b"/>
              <a:pathLst>
                <a:path w="1111" h="404">
                  <a:moveTo>
                    <a:pt x="0" y="0"/>
                  </a:moveTo>
                  <a:lnTo>
                    <a:pt x="0" y="404"/>
                  </a:lnTo>
                  <a:lnTo>
                    <a:pt x="1111" y="404"/>
                  </a:lnTo>
                  <a:lnTo>
                    <a:pt x="1111" y="0"/>
                  </a:lnTo>
                </a:path>
              </a:pathLst>
            </a:custGeom>
            <a:noFill/>
            <a:ln w="47625"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29"/>
            <p:cNvSpPr>
              <a:spLocks noChangeShapeType="1"/>
            </p:cNvSpPr>
            <p:nvPr userDrawn="1"/>
          </p:nvSpPr>
          <p:spPr bwMode="auto">
            <a:xfrm flipH="1">
              <a:off x="5635625" y="3540125"/>
              <a:ext cx="19050" cy="0"/>
            </a:xfrm>
            <a:prstGeom prst="line">
              <a:avLst/>
            </a:prstGeom>
            <a:noFill/>
            <a:ln w="4762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30"/>
            <p:cNvSpPr>
              <a:spLocks noChangeShapeType="1"/>
            </p:cNvSpPr>
            <p:nvPr userDrawn="1"/>
          </p:nvSpPr>
          <p:spPr bwMode="auto">
            <a:xfrm flipH="1">
              <a:off x="5380037" y="3540125"/>
              <a:ext cx="128588" cy="0"/>
            </a:xfrm>
            <a:prstGeom prst="line">
              <a:avLst/>
            </a:prstGeom>
            <a:noFill/>
            <a:ln w="4762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31"/>
            <p:cNvSpPr>
              <a:spLocks noChangeShapeType="1"/>
            </p:cNvSpPr>
            <p:nvPr userDrawn="1"/>
          </p:nvSpPr>
          <p:spPr bwMode="auto">
            <a:xfrm flipH="1">
              <a:off x="6773862" y="2295525"/>
              <a:ext cx="17463" cy="0"/>
            </a:xfrm>
            <a:prstGeom prst="line">
              <a:avLst/>
            </a:prstGeom>
            <a:noFill/>
            <a:ln w="4762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32"/>
            <p:cNvSpPr>
              <a:spLocks noChangeShapeType="1"/>
            </p:cNvSpPr>
            <p:nvPr userDrawn="1"/>
          </p:nvSpPr>
          <p:spPr bwMode="auto">
            <a:xfrm flipH="1">
              <a:off x="6518275" y="2295525"/>
              <a:ext cx="127000" cy="0"/>
            </a:xfrm>
            <a:prstGeom prst="line">
              <a:avLst/>
            </a:prstGeom>
            <a:noFill/>
            <a:ln w="4762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33"/>
            <p:cNvSpPr>
              <a:spLocks noChangeArrowheads="1"/>
            </p:cNvSpPr>
            <p:nvPr userDrawn="1"/>
          </p:nvSpPr>
          <p:spPr bwMode="auto">
            <a:xfrm>
              <a:off x="5903912" y="2130425"/>
              <a:ext cx="273050" cy="830263"/>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34"/>
            <p:cNvSpPr>
              <a:spLocks noChangeArrowheads="1"/>
            </p:cNvSpPr>
            <p:nvPr userDrawn="1"/>
          </p:nvSpPr>
          <p:spPr bwMode="auto">
            <a:xfrm>
              <a:off x="5903912" y="2130425"/>
              <a:ext cx="66675" cy="830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35"/>
            <p:cNvSpPr>
              <a:spLocks noChangeArrowheads="1"/>
            </p:cNvSpPr>
            <p:nvPr userDrawn="1"/>
          </p:nvSpPr>
          <p:spPr bwMode="auto">
            <a:xfrm>
              <a:off x="5903912" y="2130425"/>
              <a:ext cx="273050" cy="800100"/>
            </a:xfrm>
            <a:prstGeom prst="rect">
              <a:avLst/>
            </a:prstGeom>
            <a:noFill/>
            <a:ln w="47625"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6"/>
            <p:cNvSpPr>
              <a:spLocks noChangeArrowheads="1"/>
            </p:cNvSpPr>
            <p:nvPr userDrawn="1"/>
          </p:nvSpPr>
          <p:spPr bwMode="auto">
            <a:xfrm>
              <a:off x="5903912" y="2960688"/>
              <a:ext cx="273050" cy="781050"/>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Rectangle 37"/>
            <p:cNvSpPr>
              <a:spLocks noChangeArrowheads="1"/>
            </p:cNvSpPr>
            <p:nvPr userDrawn="1"/>
          </p:nvSpPr>
          <p:spPr bwMode="auto">
            <a:xfrm>
              <a:off x="5903912" y="2960688"/>
              <a:ext cx="66675" cy="781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38"/>
            <p:cNvSpPr>
              <a:spLocks noChangeArrowheads="1"/>
            </p:cNvSpPr>
            <p:nvPr userDrawn="1"/>
          </p:nvSpPr>
          <p:spPr bwMode="auto">
            <a:xfrm>
              <a:off x="5903912" y="2960688"/>
              <a:ext cx="273050" cy="708025"/>
            </a:xfrm>
            <a:prstGeom prst="rect">
              <a:avLst/>
            </a:prstGeom>
            <a:noFill/>
            <a:ln w="47625"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p:cNvSpPr>
            <p:nvPr userDrawn="1"/>
          </p:nvSpPr>
          <p:spPr bwMode="auto">
            <a:xfrm>
              <a:off x="5119687" y="2551113"/>
              <a:ext cx="820738" cy="476250"/>
            </a:xfrm>
            <a:custGeom>
              <a:avLst/>
              <a:gdLst>
                <a:gd name="T0" fmla="*/ 41 w 135"/>
                <a:gd name="T1" fmla="*/ 1 h 78"/>
                <a:gd name="T2" fmla="*/ 14 w 135"/>
                <a:gd name="T3" fmla="*/ 20 h 78"/>
                <a:gd name="T4" fmla="*/ 0 w 135"/>
                <a:gd name="T5" fmla="*/ 47 h 78"/>
                <a:gd name="T6" fmla="*/ 133 w 135"/>
                <a:gd name="T7" fmla="*/ 78 h 78"/>
                <a:gd name="T8" fmla="*/ 135 w 135"/>
                <a:gd name="T9" fmla="*/ 59 h 78"/>
                <a:gd name="T10" fmla="*/ 41 w 135"/>
                <a:gd name="T11" fmla="*/ 1 h 78"/>
              </a:gdLst>
              <a:ahLst/>
              <a:cxnLst>
                <a:cxn ang="0">
                  <a:pos x="T0" y="T1"/>
                </a:cxn>
                <a:cxn ang="0">
                  <a:pos x="T2" y="T3"/>
                </a:cxn>
                <a:cxn ang="0">
                  <a:pos x="T4" y="T5"/>
                </a:cxn>
                <a:cxn ang="0">
                  <a:pos x="T6" y="T7"/>
                </a:cxn>
                <a:cxn ang="0">
                  <a:pos x="T8" y="T9"/>
                </a:cxn>
                <a:cxn ang="0">
                  <a:pos x="T10" y="T11"/>
                </a:cxn>
              </a:cxnLst>
              <a:rect l="0" t="0" r="r" b="b"/>
              <a:pathLst>
                <a:path w="135" h="78">
                  <a:moveTo>
                    <a:pt x="41" y="1"/>
                  </a:moveTo>
                  <a:cubicBezTo>
                    <a:pt x="29" y="2"/>
                    <a:pt x="19" y="9"/>
                    <a:pt x="14" y="20"/>
                  </a:cubicBezTo>
                  <a:cubicBezTo>
                    <a:pt x="0" y="47"/>
                    <a:pt x="0" y="47"/>
                    <a:pt x="0" y="47"/>
                  </a:cubicBezTo>
                  <a:cubicBezTo>
                    <a:pt x="41" y="11"/>
                    <a:pt x="133" y="78"/>
                    <a:pt x="133" y="78"/>
                  </a:cubicBezTo>
                  <a:cubicBezTo>
                    <a:pt x="135" y="59"/>
                    <a:pt x="135" y="59"/>
                    <a:pt x="135" y="59"/>
                  </a:cubicBezTo>
                  <a:cubicBezTo>
                    <a:pt x="135" y="59"/>
                    <a:pt x="83" y="0"/>
                    <a:pt x="41" y="1"/>
                  </a:cubicBezTo>
                  <a:close/>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p:cNvSpPr>
            <p:nvPr userDrawn="1"/>
          </p:nvSpPr>
          <p:spPr bwMode="auto">
            <a:xfrm>
              <a:off x="5119687" y="2551113"/>
              <a:ext cx="820738" cy="476250"/>
            </a:xfrm>
            <a:custGeom>
              <a:avLst/>
              <a:gdLst>
                <a:gd name="T0" fmla="*/ 41 w 135"/>
                <a:gd name="T1" fmla="*/ 1 h 78"/>
                <a:gd name="T2" fmla="*/ 14 w 135"/>
                <a:gd name="T3" fmla="*/ 20 h 78"/>
                <a:gd name="T4" fmla="*/ 0 w 135"/>
                <a:gd name="T5" fmla="*/ 47 h 78"/>
                <a:gd name="T6" fmla="*/ 2 w 135"/>
                <a:gd name="T7" fmla="*/ 46 h 78"/>
                <a:gd name="T8" fmla="*/ 10 w 135"/>
                <a:gd name="T9" fmla="*/ 29 h 78"/>
                <a:gd name="T10" fmla="*/ 38 w 135"/>
                <a:gd name="T11" fmla="*/ 10 h 78"/>
                <a:gd name="T12" fmla="*/ 132 w 135"/>
                <a:gd name="T13" fmla="*/ 69 h 78"/>
                <a:gd name="T14" fmla="*/ 131 w 135"/>
                <a:gd name="T15" fmla="*/ 77 h 78"/>
                <a:gd name="T16" fmla="*/ 133 w 135"/>
                <a:gd name="T17" fmla="*/ 78 h 78"/>
                <a:gd name="T18" fmla="*/ 135 w 135"/>
                <a:gd name="T19" fmla="*/ 59 h 78"/>
                <a:gd name="T20" fmla="*/ 41 w 135"/>
                <a:gd name="T21"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78">
                  <a:moveTo>
                    <a:pt x="41" y="1"/>
                  </a:moveTo>
                  <a:cubicBezTo>
                    <a:pt x="29" y="2"/>
                    <a:pt x="19" y="9"/>
                    <a:pt x="14" y="20"/>
                  </a:cubicBezTo>
                  <a:cubicBezTo>
                    <a:pt x="0" y="47"/>
                    <a:pt x="0" y="47"/>
                    <a:pt x="0" y="47"/>
                  </a:cubicBezTo>
                  <a:cubicBezTo>
                    <a:pt x="1" y="46"/>
                    <a:pt x="1" y="46"/>
                    <a:pt x="2" y="46"/>
                  </a:cubicBezTo>
                  <a:cubicBezTo>
                    <a:pt x="10" y="29"/>
                    <a:pt x="10" y="29"/>
                    <a:pt x="10" y="29"/>
                  </a:cubicBezTo>
                  <a:cubicBezTo>
                    <a:pt x="16" y="18"/>
                    <a:pt x="26" y="11"/>
                    <a:pt x="38" y="10"/>
                  </a:cubicBezTo>
                  <a:cubicBezTo>
                    <a:pt x="79" y="9"/>
                    <a:pt x="132" y="69"/>
                    <a:pt x="132" y="69"/>
                  </a:cubicBezTo>
                  <a:cubicBezTo>
                    <a:pt x="131" y="77"/>
                    <a:pt x="131" y="77"/>
                    <a:pt x="131" y="77"/>
                  </a:cubicBezTo>
                  <a:cubicBezTo>
                    <a:pt x="132" y="78"/>
                    <a:pt x="133" y="78"/>
                    <a:pt x="133" y="78"/>
                  </a:cubicBezTo>
                  <a:cubicBezTo>
                    <a:pt x="135" y="59"/>
                    <a:pt x="135" y="59"/>
                    <a:pt x="135" y="59"/>
                  </a:cubicBezTo>
                  <a:cubicBezTo>
                    <a:pt x="135" y="59"/>
                    <a:pt x="83" y="0"/>
                    <a:pt x="4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userDrawn="1"/>
          </p:nvSpPr>
          <p:spPr bwMode="auto">
            <a:xfrm>
              <a:off x="5119687" y="2551113"/>
              <a:ext cx="820738" cy="476250"/>
            </a:xfrm>
            <a:custGeom>
              <a:avLst/>
              <a:gdLst>
                <a:gd name="T0" fmla="*/ 133 w 135"/>
                <a:gd name="T1" fmla="*/ 78 h 78"/>
                <a:gd name="T2" fmla="*/ 0 w 135"/>
                <a:gd name="T3" fmla="*/ 47 h 78"/>
                <a:gd name="T4" fmla="*/ 14 w 135"/>
                <a:gd name="T5" fmla="*/ 20 h 78"/>
                <a:gd name="T6" fmla="*/ 41 w 135"/>
                <a:gd name="T7" fmla="*/ 1 h 78"/>
                <a:gd name="T8" fmla="*/ 135 w 135"/>
                <a:gd name="T9" fmla="*/ 59 h 78"/>
              </a:gdLst>
              <a:ahLst/>
              <a:cxnLst>
                <a:cxn ang="0">
                  <a:pos x="T0" y="T1"/>
                </a:cxn>
                <a:cxn ang="0">
                  <a:pos x="T2" y="T3"/>
                </a:cxn>
                <a:cxn ang="0">
                  <a:pos x="T4" y="T5"/>
                </a:cxn>
                <a:cxn ang="0">
                  <a:pos x="T6" y="T7"/>
                </a:cxn>
                <a:cxn ang="0">
                  <a:pos x="T8" y="T9"/>
                </a:cxn>
              </a:cxnLst>
              <a:rect l="0" t="0" r="r" b="b"/>
              <a:pathLst>
                <a:path w="135" h="78">
                  <a:moveTo>
                    <a:pt x="133" y="78"/>
                  </a:moveTo>
                  <a:cubicBezTo>
                    <a:pt x="133" y="78"/>
                    <a:pt x="41" y="11"/>
                    <a:pt x="0" y="47"/>
                  </a:cubicBezTo>
                  <a:cubicBezTo>
                    <a:pt x="14" y="20"/>
                    <a:pt x="14" y="20"/>
                    <a:pt x="14" y="20"/>
                  </a:cubicBezTo>
                  <a:cubicBezTo>
                    <a:pt x="19" y="9"/>
                    <a:pt x="29" y="2"/>
                    <a:pt x="41" y="1"/>
                  </a:cubicBezTo>
                  <a:cubicBezTo>
                    <a:pt x="83" y="0"/>
                    <a:pt x="135" y="59"/>
                    <a:pt x="135" y="59"/>
                  </a:cubicBezTo>
                </a:path>
              </a:pathLst>
            </a:custGeom>
            <a:noFill/>
            <a:ln w="47625"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userDrawn="1"/>
          </p:nvSpPr>
          <p:spPr bwMode="auto">
            <a:xfrm>
              <a:off x="5003800" y="2752725"/>
              <a:ext cx="923925" cy="457200"/>
            </a:xfrm>
            <a:custGeom>
              <a:avLst/>
              <a:gdLst>
                <a:gd name="T0" fmla="*/ 152 w 152"/>
                <a:gd name="T1" fmla="*/ 45 h 75"/>
                <a:gd name="T2" fmla="*/ 19 w 152"/>
                <a:gd name="T3" fmla="*/ 14 h 75"/>
                <a:gd name="T4" fmla="*/ 63 w 152"/>
                <a:gd name="T5" fmla="*/ 5 h 75"/>
                <a:gd name="T6" fmla="*/ 152 w 152"/>
                <a:gd name="T7" fmla="*/ 45 h 75"/>
              </a:gdLst>
              <a:ahLst/>
              <a:cxnLst>
                <a:cxn ang="0">
                  <a:pos x="T0" y="T1"/>
                </a:cxn>
                <a:cxn ang="0">
                  <a:pos x="T2" y="T3"/>
                </a:cxn>
                <a:cxn ang="0">
                  <a:pos x="T4" y="T5"/>
                </a:cxn>
                <a:cxn ang="0">
                  <a:pos x="T6" y="T7"/>
                </a:cxn>
              </a:cxnLst>
              <a:rect l="0" t="0" r="r" b="b"/>
              <a:pathLst>
                <a:path w="152" h="75">
                  <a:moveTo>
                    <a:pt x="152" y="45"/>
                  </a:moveTo>
                  <a:cubicBezTo>
                    <a:pt x="152" y="45"/>
                    <a:pt x="0" y="75"/>
                    <a:pt x="19" y="14"/>
                  </a:cubicBezTo>
                  <a:cubicBezTo>
                    <a:pt x="19" y="14"/>
                    <a:pt x="33" y="0"/>
                    <a:pt x="63" y="5"/>
                  </a:cubicBezTo>
                  <a:cubicBezTo>
                    <a:pt x="93" y="9"/>
                    <a:pt x="152" y="45"/>
                    <a:pt x="152"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userDrawn="1"/>
          </p:nvSpPr>
          <p:spPr bwMode="auto">
            <a:xfrm>
              <a:off x="5003800" y="2752725"/>
              <a:ext cx="923925" cy="457200"/>
            </a:xfrm>
            <a:custGeom>
              <a:avLst/>
              <a:gdLst>
                <a:gd name="T0" fmla="*/ 152 w 152"/>
                <a:gd name="T1" fmla="*/ 45 h 75"/>
                <a:gd name="T2" fmla="*/ 19 w 152"/>
                <a:gd name="T3" fmla="*/ 14 h 75"/>
                <a:gd name="T4" fmla="*/ 63 w 152"/>
                <a:gd name="T5" fmla="*/ 5 h 75"/>
                <a:gd name="T6" fmla="*/ 152 w 152"/>
                <a:gd name="T7" fmla="*/ 45 h 75"/>
              </a:gdLst>
              <a:ahLst/>
              <a:cxnLst>
                <a:cxn ang="0">
                  <a:pos x="T0" y="T1"/>
                </a:cxn>
                <a:cxn ang="0">
                  <a:pos x="T2" y="T3"/>
                </a:cxn>
                <a:cxn ang="0">
                  <a:pos x="T4" y="T5"/>
                </a:cxn>
                <a:cxn ang="0">
                  <a:pos x="T6" y="T7"/>
                </a:cxn>
              </a:cxnLst>
              <a:rect l="0" t="0" r="r" b="b"/>
              <a:pathLst>
                <a:path w="152" h="75">
                  <a:moveTo>
                    <a:pt x="152" y="45"/>
                  </a:moveTo>
                  <a:cubicBezTo>
                    <a:pt x="152" y="45"/>
                    <a:pt x="0" y="75"/>
                    <a:pt x="19" y="14"/>
                  </a:cubicBezTo>
                  <a:cubicBezTo>
                    <a:pt x="19" y="14"/>
                    <a:pt x="33" y="0"/>
                    <a:pt x="63" y="5"/>
                  </a:cubicBezTo>
                  <a:cubicBezTo>
                    <a:pt x="93" y="9"/>
                    <a:pt x="152" y="45"/>
                    <a:pt x="152" y="45"/>
                  </a:cubicBezTo>
                  <a:close/>
                </a:path>
              </a:pathLst>
            </a:custGeom>
            <a:noFill/>
            <a:ln w="47625"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4"/>
            <p:cNvSpPr>
              <a:spLocks/>
            </p:cNvSpPr>
            <p:nvPr userDrawn="1"/>
          </p:nvSpPr>
          <p:spPr bwMode="auto">
            <a:xfrm>
              <a:off x="6172200" y="2551113"/>
              <a:ext cx="820738" cy="476250"/>
            </a:xfrm>
            <a:custGeom>
              <a:avLst/>
              <a:gdLst>
                <a:gd name="T0" fmla="*/ 94 w 135"/>
                <a:gd name="T1" fmla="*/ 1 h 78"/>
                <a:gd name="T2" fmla="*/ 121 w 135"/>
                <a:gd name="T3" fmla="*/ 20 h 78"/>
                <a:gd name="T4" fmla="*/ 135 w 135"/>
                <a:gd name="T5" fmla="*/ 47 h 78"/>
                <a:gd name="T6" fmla="*/ 2 w 135"/>
                <a:gd name="T7" fmla="*/ 78 h 78"/>
                <a:gd name="T8" fmla="*/ 0 w 135"/>
                <a:gd name="T9" fmla="*/ 59 h 78"/>
                <a:gd name="T10" fmla="*/ 94 w 135"/>
                <a:gd name="T11" fmla="*/ 1 h 78"/>
              </a:gdLst>
              <a:ahLst/>
              <a:cxnLst>
                <a:cxn ang="0">
                  <a:pos x="T0" y="T1"/>
                </a:cxn>
                <a:cxn ang="0">
                  <a:pos x="T2" y="T3"/>
                </a:cxn>
                <a:cxn ang="0">
                  <a:pos x="T4" y="T5"/>
                </a:cxn>
                <a:cxn ang="0">
                  <a:pos x="T6" y="T7"/>
                </a:cxn>
                <a:cxn ang="0">
                  <a:pos x="T8" y="T9"/>
                </a:cxn>
                <a:cxn ang="0">
                  <a:pos x="T10" y="T11"/>
                </a:cxn>
              </a:cxnLst>
              <a:rect l="0" t="0" r="r" b="b"/>
              <a:pathLst>
                <a:path w="135" h="78">
                  <a:moveTo>
                    <a:pt x="94" y="1"/>
                  </a:moveTo>
                  <a:cubicBezTo>
                    <a:pt x="106" y="2"/>
                    <a:pt x="116" y="9"/>
                    <a:pt x="121" y="20"/>
                  </a:cubicBezTo>
                  <a:cubicBezTo>
                    <a:pt x="135" y="47"/>
                    <a:pt x="135" y="47"/>
                    <a:pt x="135" y="47"/>
                  </a:cubicBezTo>
                  <a:cubicBezTo>
                    <a:pt x="94" y="11"/>
                    <a:pt x="2" y="78"/>
                    <a:pt x="2" y="78"/>
                  </a:cubicBezTo>
                  <a:cubicBezTo>
                    <a:pt x="0" y="59"/>
                    <a:pt x="0" y="59"/>
                    <a:pt x="0" y="59"/>
                  </a:cubicBezTo>
                  <a:cubicBezTo>
                    <a:pt x="0" y="59"/>
                    <a:pt x="52" y="0"/>
                    <a:pt x="94" y="1"/>
                  </a:cubicBezTo>
                  <a:close/>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5"/>
            <p:cNvSpPr>
              <a:spLocks/>
            </p:cNvSpPr>
            <p:nvPr userDrawn="1"/>
          </p:nvSpPr>
          <p:spPr bwMode="auto">
            <a:xfrm>
              <a:off x="6172200" y="2551113"/>
              <a:ext cx="820738" cy="476250"/>
            </a:xfrm>
            <a:custGeom>
              <a:avLst/>
              <a:gdLst>
                <a:gd name="T0" fmla="*/ 94 w 135"/>
                <a:gd name="T1" fmla="*/ 1 h 78"/>
                <a:gd name="T2" fmla="*/ 121 w 135"/>
                <a:gd name="T3" fmla="*/ 20 h 78"/>
                <a:gd name="T4" fmla="*/ 135 w 135"/>
                <a:gd name="T5" fmla="*/ 47 h 78"/>
                <a:gd name="T6" fmla="*/ 133 w 135"/>
                <a:gd name="T7" fmla="*/ 46 h 78"/>
                <a:gd name="T8" fmla="*/ 125 w 135"/>
                <a:gd name="T9" fmla="*/ 29 h 78"/>
                <a:gd name="T10" fmla="*/ 97 w 135"/>
                <a:gd name="T11" fmla="*/ 10 h 78"/>
                <a:gd name="T12" fmla="*/ 3 w 135"/>
                <a:gd name="T13" fmla="*/ 69 h 78"/>
                <a:gd name="T14" fmla="*/ 4 w 135"/>
                <a:gd name="T15" fmla="*/ 77 h 78"/>
                <a:gd name="T16" fmla="*/ 2 w 135"/>
                <a:gd name="T17" fmla="*/ 78 h 78"/>
                <a:gd name="T18" fmla="*/ 0 w 135"/>
                <a:gd name="T19" fmla="*/ 59 h 78"/>
                <a:gd name="T20" fmla="*/ 94 w 135"/>
                <a:gd name="T21"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78">
                  <a:moveTo>
                    <a:pt x="94" y="1"/>
                  </a:moveTo>
                  <a:cubicBezTo>
                    <a:pt x="106" y="2"/>
                    <a:pt x="116" y="9"/>
                    <a:pt x="121" y="20"/>
                  </a:cubicBezTo>
                  <a:cubicBezTo>
                    <a:pt x="135" y="47"/>
                    <a:pt x="135" y="47"/>
                    <a:pt x="135" y="47"/>
                  </a:cubicBezTo>
                  <a:cubicBezTo>
                    <a:pt x="134" y="46"/>
                    <a:pt x="134" y="46"/>
                    <a:pt x="133" y="46"/>
                  </a:cubicBezTo>
                  <a:cubicBezTo>
                    <a:pt x="125" y="29"/>
                    <a:pt x="125" y="29"/>
                    <a:pt x="125" y="29"/>
                  </a:cubicBezTo>
                  <a:cubicBezTo>
                    <a:pt x="119" y="18"/>
                    <a:pt x="109" y="11"/>
                    <a:pt x="97" y="10"/>
                  </a:cubicBezTo>
                  <a:cubicBezTo>
                    <a:pt x="56" y="9"/>
                    <a:pt x="3" y="69"/>
                    <a:pt x="3" y="69"/>
                  </a:cubicBezTo>
                  <a:cubicBezTo>
                    <a:pt x="4" y="77"/>
                    <a:pt x="4" y="77"/>
                    <a:pt x="4" y="77"/>
                  </a:cubicBezTo>
                  <a:cubicBezTo>
                    <a:pt x="3" y="78"/>
                    <a:pt x="2" y="78"/>
                    <a:pt x="2" y="78"/>
                  </a:cubicBezTo>
                  <a:cubicBezTo>
                    <a:pt x="0" y="59"/>
                    <a:pt x="0" y="59"/>
                    <a:pt x="0" y="59"/>
                  </a:cubicBezTo>
                  <a:cubicBezTo>
                    <a:pt x="0" y="59"/>
                    <a:pt x="52" y="0"/>
                    <a:pt x="9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6"/>
            <p:cNvSpPr>
              <a:spLocks/>
            </p:cNvSpPr>
            <p:nvPr userDrawn="1"/>
          </p:nvSpPr>
          <p:spPr bwMode="auto">
            <a:xfrm>
              <a:off x="6172200" y="2551113"/>
              <a:ext cx="820738" cy="476250"/>
            </a:xfrm>
            <a:custGeom>
              <a:avLst/>
              <a:gdLst>
                <a:gd name="T0" fmla="*/ 2 w 135"/>
                <a:gd name="T1" fmla="*/ 78 h 78"/>
                <a:gd name="T2" fmla="*/ 135 w 135"/>
                <a:gd name="T3" fmla="*/ 47 h 78"/>
                <a:gd name="T4" fmla="*/ 121 w 135"/>
                <a:gd name="T5" fmla="*/ 20 h 78"/>
                <a:gd name="T6" fmla="*/ 94 w 135"/>
                <a:gd name="T7" fmla="*/ 1 h 78"/>
                <a:gd name="T8" fmla="*/ 0 w 135"/>
                <a:gd name="T9" fmla="*/ 59 h 78"/>
              </a:gdLst>
              <a:ahLst/>
              <a:cxnLst>
                <a:cxn ang="0">
                  <a:pos x="T0" y="T1"/>
                </a:cxn>
                <a:cxn ang="0">
                  <a:pos x="T2" y="T3"/>
                </a:cxn>
                <a:cxn ang="0">
                  <a:pos x="T4" y="T5"/>
                </a:cxn>
                <a:cxn ang="0">
                  <a:pos x="T6" y="T7"/>
                </a:cxn>
                <a:cxn ang="0">
                  <a:pos x="T8" y="T9"/>
                </a:cxn>
              </a:cxnLst>
              <a:rect l="0" t="0" r="r" b="b"/>
              <a:pathLst>
                <a:path w="135" h="78">
                  <a:moveTo>
                    <a:pt x="2" y="78"/>
                  </a:moveTo>
                  <a:cubicBezTo>
                    <a:pt x="2" y="78"/>
                    <a:pt x="94" y="11"/>
                    <a:pt x="135" y="47"/>
                  </a:cubicBezTo>
                  <a:cubicBezTo>
                    <a:pt x="121" y="20"/>
                    <a:pt x="121" y="20"/>
                    <a:pt x="121" y="20"/>
                  </a:cubicBezTo>
                  <a:cubicBezTo>
                    <a:pt x="116" y="9"/>
                    <a:pt x="106" y="2"/>
                    <a:pt x="94" y="1"/>
                  </a:cubicBezTo>
                  <a:cubicBezTo>
                    <a:pt x="52" y="0"/>
                    <a:pt x="0" y="59"/>
                    <a:pt x="0" y="59"/>
                  </a:cubicBezTo>
                </a:path>
              </a:pathLst>
            </a:custGeom>
            <a:noFill/>
            <a:ln w="47625"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7"/>
            <p:cNvSpPr>
              <a:spLocks/>
            </p:cNvSpPr>
            <p:nvPr userDrawn="1"/>
          </p:nvSpPr>
          <p:spPr bwMode="auto">
            <a:xfrm>
              <a:off x="6183312" y="2752725"/>
              <a:ext cx="925513" cy="457200"/>
            </a:xfrm>
            <a:custGeom>
              <a:avLst/>
              <a:gdLst>
                <a:gd name="T0" fmla="*/ 0 w 152"/>
                <a:gd name="T1" fmla="*/ 45 h 75"/>
                <a:gd name="T2" fmla="*/ 133 w 152"/>
                <a:gd name="T3" fmla="*/ 14 h 75"/>
                <a:gd name="T4" fmla="*/ 89 w 152"/>
                <a:gd name="T5" fmla="*/ 5 h 75"/>
                <a:gd name="T6" fmla="*/ 0 w 152"/>
                <a:gd name="T7" fmla="*/ 45 h 75"/>
              </a:gdLst>
              <a:ahLst/>
              <a:cxnLst>
                <a:cxn ang="0">
                  <a:pos x="T0" y="T1"/>
                </a:cxn>
                <a:cxn ang="0">
                  <a:pos x="T2" y="T3"/>
                </a:cxn>
                <a:cxn ang="0">
                  <a:pos x="T4" y="T5"/>
                </a:cxn>
                <a:cxn ang="0">
                  <a:pos x="T6" y="T7"/>
                </a:cxn>
              </a:cxnLst>
              <a:rect l="0" t="0" r="r" b="b"/>
              <a:pathLst>
                <a:path w="152" h="75">
                  <a:moveTo>
                    <a:pt x="0" y="45"/>
                  </a:moveTo>
                  <a:cubicBezTo>
                    <a:pt x="0" y="45"/>
                    <a:pt x="152" y="75"/>
                    <a:pt x="133" y="14"/>
                  </a:cubicBezTo>
                  <a:cubicBezTo>
                    <a:pt x="133" y="14"/>
                    <a:pt x="119" y="0"/>
                    <a:pt x="89" y="5"/>
                  </a:cubicBezTo>
                  <a:cubicBezTo>
                    <a:pt x="59" y="9"/>
                    <a:pt x="0" y="45"/>
                    <a:pt x="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8"/>
            <p:cNvSpPr>
              <a:spLocks/>
            </p:cNvSpPr>
            <p:nvPr userDrawn="1"/>
          </p:nvSpPr>
          <p:spPr bwMode="auto">
            <a:xfrm>
              <a:off x="6183312" y="2752725"/>
              <a:ext cx="925513" cy="457200"/>
            </a:xfrm>
            <a:custGeom>
              <a:avLst/>
              <a:gdLst>
                <a:gd name="T0" fmla="*/ 0 w 152"/>
                <a:gd name="T1" fmla="*/ 45 h 75"/>
                <a:gd name="T2" fmla="*/ 133 w 152"/>
                <a:gd name="T3" fmla="*/ 14 h 75"/>
                <a:gd name="T4" fmla="*/ 89 w 152"/>
                <a:gd name="T5" fmla="*/ 5 h 75"/>
                <a:gd name="T6" fmla="*/ 0 w 152"/>
                <a:gd name="T7" fmla="*/ 45 h 75"/>
              </a:gdLst>
              <a:ahLst/>
              <a:cxnLst>
                <a:cxn ang="0">
                  <a:pos x="T0" y="T1"/>
                </a:cxn>
                <a:cxn ang="0">
                  <a:pos x="T2" y="T3"/>
                </a:cxn>
                <a:cxn ang="0">
                  <a:pos x="T4" y="T5"/>
                </a:cxn>
                <a:cxn ang="0">
                  <a:pos x="T6" y="T7"/>
                </a:cxn>
              </a:cxnLst>
              <a:rect l="0" t="0" r="r" b="b"/>
              <a:pathLst>
                <a:path w="152" h="75">
                  <a:moveTo>
                    <a:pt x="0" y="45"/>
                  </a:moveTo>
                  <a:cubicBezTo>
                    <a:pt x="0" y="45"/>
                    <a:pt x="152" y="75"/>
                    <a:pt x="133" y="14"/>
                  </a:cubicBezTo>
                  <a:cubicBezTo>
                    <a:pt x="133" y="14"/>
                    <a:pt x="119" y="0"/>
                    <a:pt x="89" y="5"/>
                  </a:cubicBezTo>
                  <a:cubicBezTo>
                    <a:pt x="59" y="9"/>
                    <a:pt x="0" y="45"/>
                    <a:pt x="0" y="45"/>
                  </a:cubicBezTo>
                  <a:close/>
                </a:path>
              </a:pathLst>
            </a:custGeom>
            <a:noFill/>
            <a:ln w="47625"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49"/>
            <p:cNvSpPr>
              <a:spLocks noChangeArrowheads="1"/>
            </p:cNvSpPr>
            <p:nvPr userDrawn="1"/>
          </p:nvSpPr>
          <p:spPr bwMode="auto">
            <a:xfrm>
              <a:off x="5927725" y="2851150"/>
              <a:ext cx="249238" cy="219075"/>
            </a:xfrm>
            <a:prstGeom prst="ellipse">
              <a:avLst/>
            </a:pr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0"/>
            <p:cNvSpPr>
              <a:spLocks/>
            </p:cNvSpPr>
            <p:nvPr userDrawn="1"/>
          </p:nvSpPr>
          <p:spPr bwMode="auto">
            <a:xfrm>
              <a:off x="5927725" y="2851150"/>
              <a:ext cx="152400" cy="219075"/>
            </a:xfrm>
            <a:custGeom>
              <a:avLst/>
              <a:gdLst>
                <a:gd name="T0" fmla="*/ 9 w 25"/>
                <a:gd name="T1" fmla="*/ 20 h 36"/>
                <a:gd name="T2" fmla="*/ 25 w 25"/>
                <a:gd name="T3" fmla="*/ 1 h 36"/>
                <a:gd name="T4" fmla="*/ 21 w 25"/>
                <a:gd name="T5" fmla="*/ 0 h 36"/>
                <a:gd name="T6" fmla="*/ 0 w 25"/>
                <a:gd name="T7" fmla="*/ 20 h 36"/>
                <a:gd name="T8" fmla="*/ 21 w 25"/>
                <a:gd name="T9" fmla="*/ 36 h 36"/>
                <a:gd name="T10" fmla="*/ 25 w 25"/>
                <a:gd name="T11" fmla="*/ 36 h 36"/>
                <a:gd name="T12" fmla="*/ 9 w 25"/>
                <a:gd name="T13" fmla="*/ 20 h 36"/>
              </a:gdLst>
              <a:ahLst/>
              <a:cxnLst>
                <a:cxn ang="0">
                  <a:pos x="T0" y="T1"/>
                </a:cxn>
                <a:cxn ang="0">
                  <a:pos x="T2" y="T3"/>
                </a:cxn>
                <a:cxn ang="0">
                  <a:pos x="T4" y="T5"/>
                </a:cxn>
                <a:cxn ang="0">
                  <a:pos x="T6" y="T7"/>
                </a:cxn>
                <a:cxn ang="0">
                  <a:pos x="T8" y="T9"/>
                </a:cxn>
                <a:cxn ang="0">
                  <a:pos x="T10" y="T11"/>
                </a:cxn>
                <a:cxn ang="0">
                  <a:pos x="T12" y="T13"/>
                </a:cxn>
              </a:cxnLst>
              <a:rect l="0" t="0" r="r" b="b"/>
              <a:pathLst>
                <a:path w="25" h="36">
                  <a:moveTo>
                    <a:pt x="9" y="20"/>
                  </a:moveTo>
                  <a:cubicBezTo>
                    <a:pt x="9" y="10"/>
                    <a:pt x="16" y="3"/>
                    <a:pt x="25" y="1"/>
                  </a:cubicBezTo>
                  <a:cubicBezTo>
                    <a:pt x="24" y="0"/>
                    <a:pt x="22" y="0"/>
                    <a:pt x="21" y="0"/>
                  </a:cubicBezTo>
                  <a:cubicBezTo>
                    <a:pt x="9" y="0"/>
                    <a:pt x="0" y="9"/>
                    <a:pt x="0" y="20"/>
                  </a:cubicBezTo>
                  <a:cubicBezTo>
                    <a:pt x="0" y="30"/>
                    <a:pt x="9" y="36"/>
                    <a:pt x="21" y="36"/>
                  </a:cubicBezTo>
                  <a:cubicBezTo>
                    <a:pt x="22" y="36"/>
                    <a:pt x="24" y="36"/>
                    <a:pt x="25" y="36"/>
                  </a:cubicBezTo>
                  <a:cubicBezTo>
                    <a:pt x="16" y="34"/>
                    <a:pt x="9" y="29"/>
                    <a:pt x="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Oval 51"/>
            <p:cNvSpPr>
              <a:spLocks noChangeArrowheads="1"/>
            </p:cNvSpPr>
            <p:nvPr userDrawn="1"/>
          </p:nvSpPr>
          <p:spPr bwMode="auto">
            <a:xfrm>
              <a:off x="5927725" y="2851150"/>
              <a:ext cx="249238" cy="219075"/>
            </a:xfrm>
            <a:prstGeom prst="ellipse">
              <a:avLst/>
            </a:prstGeom>
            <a:noFill/>
            <a:ln w="47625"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52"/>
            <p:cNvSpPr>
              <a:spLocks noChangeShapeType="1"/>
            </p:cNvSpPr>
            <p:nvPr userDrawn="1"/>
          </p:nvSpPr>
          <p:spPr bwMode="auto">
            <a:xfrm>
              <a:off x="7772400" y="3082925"/>
              <a:ext cx="339725" cy="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53"/>
            <p:cNvSpPr>
              <a:spLocks noChangeShapeType="1"/>
            </p:cNvSpPr>
            <p:nvPr userDrawn="1"/>
          </p:nvSpPr>
          <p:spPr bwMode="auto">
            <a:xfrm>
              <a:off x="7265987" y="3082925"/>
              <a:ext cx="384175" cy="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54"/>
            <p:cNvSpPr>
              <a:spLocks noChangeShapeType="1"/>
            </p:cNvSpPr>
            <p:nvPr userDrawn="1"/>
          </p:nvSpPr>
          <p:spPr bwMode="auto">
            <a:xfrm>
              <a:off x="8197850" y="3082925"/>
              <a:ext cx="73025" cy="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55"/>
            <p:cNvSpPr>
              <a:spLocks noChangeShapeType="1"/>
            </p:cNvSpPr>
            <p:nvPr userDrawn="1"/>
          </p:nvSpPr>
          <p:spPr bwMode="auto">
            <a:xfrm flipV="1">
              <a:off x="7242175" y="2344738"/>
              <a:ext cx="268288" cy="13335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6"/>
            <p:cNvSpPr>
              <a:spLocks noChangeShapeType="1"/>
            </p:cNvSpPr>
            <p:nvPr userDrawn="1"/>
          </p:nvSpPr>
          <p:spPr bwMode="auto">
            <a:xfrm flipV="1">
              <a:off x="7667625" y="2074863"/>
              <a:ext cx="334963" cy="17780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7"/>
            <p:cNvSpPr>
              <a:spLocks noChangeShapeType="1"/>
            </p:cNvSpPr>
            <p:nvPr userDrawn="1"/>
          </p:nvSpPr>
          <p:spPr bwMode="auto">
            <a:xfrm flipV="1">
              <a:off x="8088312" y="1995488"/>
              <a:ext cx="66675" cy="3810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8"/>
            <p:cNvSpPr>
              <a:spLocks noChangeShapeType="1"/>
            </p:cNvSpPr>
            <p:nvPr userDrawn="1"/>
          </p:nvSpPr>
          <p:spPr bwMode="auto">
            <a:xfrm flipH="1">
              <a:off x="7265987" y="2746375"/>
              <a:ext cx="719138" cy="122238"/>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59"/>
            <p:cNvSpPr>
              <a:spLocks noChangeShapeType="1"/>
            </p:cNvSpPr>
            <p:nvPr userDrawn="1"/>
          </p:nvSpPr>
          <p:spPr bwMode="auto">
            <a:xfrm flipH="1">
              <a:off x="8124825" y="2667000"/>
              <a:ext cx="219075" cy="49213"/>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2" name="Line 60"/>
            <p:cNvSpPr>
              <a:spLocks noChangeShapeType="1"/>
            </p:cNvSpPr>
            <p:nvPr userDrawn="1"/>
          </p:nvSpPr>
          <p:spPr bwMode="auto">
            <a:xfrm flipH="1">
              <a:off x="7218362" y="1843088"/>
              <a:ext cx="481013" cy="427038"/>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3" name="Line 61"/>
            <p:cNvSpPr>
              <a:spLocks noChangeShapeType="1"/>
            </p:cNvSpPr>
            <p:nvPr userDrawn="1"/>
          </p:nvSpPr>
          <p:spPr bwMode="auto">
            <a:xfrm flipH="1">
              <a:off x="7820025" y="1563688"/>
              <a:ext cx="188913" cy="169863"/>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4" name="Line 62"/>
            <p:cNvSpPr>
              <a:spLocks noChangeShapeType="1"/>
            </p:cNvSpPr>
            <p:nvPr userDrawn="1"/>
          </p:nvSpPr>
          <p:spPr bwMode="auto">
            <a:xfrm flipV="1">
              <a:off x="7265987" y="2544763"/>
              <a:ext cx="450850" cy="153988"/>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5" name="Line 63"/>
            <p:cNvSpPr>
              <a:spLocks noChangeShapeType="1"/>
            </p:cNvSpPr>
            <p:nvPr userDrawn="1"/>
          </p:nvSpPr>
          <p:spPr bwMode="auto">
            <a:xfrm flipV="1">
              <a:off x="7862887" y="2239963"/>
              <a:ext cx="523875" cy="238125"/>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6" name="Line 64"/>
            <p:cNvSpPr>
              <a:spLocks noChangeShapeType="1"/>
            </p:cNvSpPr>
            <p:nvPr userDrawn="1"/>
          </p:nvSpPr>
          <p:spPr bwMode="auto">
            <a:xfrm flipH="1" flipV="1">
              <a:off x="7265987" y="3295650"/>
              <a:ext cx="719138" cy="122238"/>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7" name="Line 65"/>
            <p:cNvSpPr>
              <a:spLocks noChangeShapeType="1"/>
            </p:cNvSpPr>
            <p:nvPr userDrawn="1"/>
          </p:nvSpPr>
          <p:spPr bwMode="auto">
            <a:xfrm flipH="1" flipV="1">
              <a:off x="8124825" y="3448050"/>
              <a:ext cx="219075" cy="49213"/>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8" name="Line 66"/>
            <p:cNvSpPr>
              <a:spLocks noChangeShapeType="1"/>
            </p:cNvSpPr>
            <p:nvPr userDrawn="1"/>
          </p:nvSpPr>
          <p:spPr bwMode="auto">
            <a:xfrm>
              <a:off x="7265987" y="3460750"/>
              <a:ext cx="450850" cy="15875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99" name="Line 67"/>
            <p:cNvSpPr>
              <a:spLocks noChangeShapeType="1"/>
            </p:cNvSpPr>
            <p:nvPr userDrawn="1"/>
          </p:nvSpPr>
          <p:spPr bwMode="auto">
            <a:xfrm>
              <a:off x="7862887" y="3679825"/>
              <a:ext cx="523875" cy="19050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00" name="Line 68"/>
            <p:cNvSpPr>
              <a:spLocks noChangeShapeType="1"/>
            </p:cNvSpPr>
            <p:nvPr userDrawn="1"/>
          </p:nvSpPr>
          <p:spPr bwMode="auto">
            <a:xfrm flipH="1">
              <a:off x="4011612" y="3082925"/>
              <a:ext cx="341313" cy="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03" name="Line 69"/>
            <p:cNvSpPr>
              <a:spLocks noChangeShapeType="1"/>
            </p:cNvSpPr>
            <p:nvPr userDrawn="1"/>
          </p:nvSpPr>
          <p:spPr bwMode="auto">
            <a:xfrm flipH="1">
              <a:off x="4473575" y="3082925"/>
              <a:ext cx="384175" cy="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04" name="Line 70"/>
            <p:cNvSpPr>
              <a:spLocks noChangeShapeType="1"/>
            </p:cNvSpPr>
            <p:nvPr userDrawn="1"/>
          </p:nvSpPr>
          <p:spPr bwMode="auto">
            <a:xfrm flipH="1">
              <a:off x="3852862" y="3082925"/>
              <a:ext cx="73025" cy="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05" name="Line 71"/>
            <p:cNvSpPr>
              <a:spLocks noChangeShapeType="1"/>
            </p:cNvSpPr>
            <p:nvPr userDrawn="1"/>
          </p:nvSpPr>
          <p:spPr bwMode="auto">
            <a:xfrm flipH="1" flipV="1">
              <a:off x="4613275" y="2344738"/>
              <a:ext cx="268288" cy="13335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06" name="Line 72"/>
            <p:cNvSpPr>
              <a:spLocks noChangeShapeType="1"/>
            </p:cNvSpPr>
            <p:nvPr userDrawn="1"/>
          </p:nvSpPr>
          <p:spPr bwMode="auto">
            <a:xfrm flipH="1" flipV="1">
              <a:off x="4121150" y="2074863"/>
              <a:ext cx="328613" cy="17780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07" name="Line 73"/>
            <p:cNvSpPr>
              <a:spLocks noChangeShapeType="1"/>
            </p:cNvSpPr>
            <p:nvPr userDrawn="1"/>
          </p:nvSpPr>
          <p:spPr bwMode="auto">
            <a:xfrm flipH="1" flipV="1">
              <a:off x="3962400" y="1995488"/>
              <a:ext cx="73025" cy="3810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08" name="Line 74"/>
            <p:cNvSpPr>
              <a:spLocks noChangeShapeType="1"/>
            </p:cNvSpPr>
            <p:nvPr userDrawn="1"/>
          </p:nvSpPr>
          <p:spPr bwMode="auto">
            <a:xfrm>
              <a:off x="4133850" y="2746375"/>
              <a:ext cx="723900" cy="122238"/>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09" name="Line 75"/>
            <p:cNvSpPr>
              <a:spLocks noChangeShapeType="1"/>
            </p:cNvSpPr>
            <p:nvPr userDrawn="1"/>
          </p:nvSpPr>
          <p:spPr bwMode="auto">
            <a:xfrm>
              <a:off x="3779837" y="2667000"/>
              <a:ext cx="212725" cy="49213"/>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10" name="Line 76"/>
            <p:cNvSpPr>
              <a:spLocks noChangeShapeType="1"/>
            </p:cNvSpPr>
            <p:nvPr userDrawn="1"/>
          </p:nvSpPr>
          <p:spPr bwMode="auto">
            <a:xfrm>
              <a:off x="4425950" y="1843088"/>
              <a:ext cx="474663" cy="427038"/>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11" name="Line 77"/>
            <p:cNvSpPr>
              <a:spLocks noChangeShapeType="1"/>
            </p:cNvSpPr>
            <p:nvPr userDrawn="1"/>
          </p:nvSpPr>
          <p:spPr bwMode="auto">
            <a:xfrm>
              <a:off x="4114800" y="1563688"/>
              <a:ext cx="188913" cy="169863"/>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12" name="Line 78"/>
            <p:cNvSpPr>
              <a:spLocks noChangeShapeType="1"/>
            </p:cNvSpPr>
            <p:nvPr userDrawn="1"/>
          </p:nvSpPr>
          <p:spPr bwMode="auto">
            <a:xfrm flipH="1" flipV="1">
              <a:off x="4400550" y="2544763"/>
              <a:ext cx="457200" cy="153988"/>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13" name="Line 79"/>
            <p:cNvSpPr>
              <a:spLocks noChangeShapeType="1"/>
            </p:cNvSpPr>
            <p:nvPr userDrawn="1"/>
          </p:nvSpPr>
          <p:spPr bwMode="auto">
            <a:xfrm flipH="1" flipV="1">
              <a:off x="3732212" y="2239963"/>
              <a:ext cx="528638" cy="238125"/>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14" name="Line 80"/>
            <p:cNvSpPr>
              <a:spLocks noChangeShapeType="1"/>
            </p:cNvSpPr>
            <p:nvPr userDrawn="1"/>
          </p:nvSpPr>
          <p:spPr bwMode="auto">
            <a:xfrm flipV="1">
              <a:off x="4133850" y="3295650"/>
              <a:ext cx="723900" cy="122238"/>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15" name="Line 81"/>
            <p:cNvSpPr>
              <a:spLocks noChangeShapeType="1"/>
            </p:cNvSpPr>
            <p:nvPr userDrawn="1"/>
          </p:nvSpPr>
          <p:spPr bwMode="auto">
            <a:xfrm flipV="1">
              <a:off x="3779837" y="3448050"/>
              <a:ext cx="212725" cy="49213"/>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16" name="Line 82"/>
            <p:cNvSpPr>
              <a:spLocks noChangeShapeType="1"/>
            </p:cNvSpPr>
            <p:nvPr userDrawn="1"/>
          </p:nvSpPr>
          <p:spPr bwMode="auto">
            <a:xfrm flipH="1">
              <a:off x="4400550" y="3460750"/>
              <a:ext cx="457200" cy="15875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17" name="Line 83"/>
            <p:cNvSpPr>
              <a:spLocks noChangeShapeType="1"/>
            </p:cNvSpPr>
            <p:nvPr userDrawn="1"/>
          </p:nvSpPr>
          <p:spPr bwMode="auto">
            <a:xfrm flipH="1">
              <a:off x="3732212" y="3679825"/>
              <a:ext cx="528638" cy="190500"/>
            </a:xfrm>
            <a:prstGeom prst="line">
              <a:avLst/>
            </a:prstGeom>
            <a:noFill/>
            <a:ln w="47625"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18" name="Oval 84"/>
            <p:cNvSpPr>
              <a:spLocks noChangeArrowheads="1"/>
            </p:cNvSpPr>
            <p:nvPr userDrawn="1"/>
          </p:nvSpPr>
          <p:spPr bwMode="auto">
            <a:xfrm>
              <a:off x="8270875" y="1868488"/>
              <a:ext cx="188913" cy="188913"/>
            </a:xfrm>
            <a:prstGeom prst="ellipse">
              <a:avLst/>
            </a:pr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9" name="Freeform 85"/>
            <p:cNvSpPr>
              <a:spLocks/>
            </p:cNvSpPr>
            <p:nvPr userDrawn="1"/>
          </p:nvSpPr>
          <p:spPr bwMode="auto">
            <a:xfrm>
              <a:off x="8221662" y="1733550"/>
              <a:ext cx="212725" cy="214313"/>
            </a:xfrm>
            <a:custGeom>
              <a:avLst/>
              <a:gdLst>
                <a:gd name="T0" fmla="*/ 27 w 35"/>
                <a:gd name="T1" fmla="*/ 32 h 35"/>
                <a:gd name="T2" fmla="*/ 18 w 35"/>
                <a:gd name="T3" fmla="*/ 35 h 35"/>
                <a:gd name="T4" fmla="*/ 0 w 35"/>
                <a:gd name="T5" fmla="*/ 17 h 35"/>
                <a:gd name="T6" fmla="*/ 18 w 35"/>
                <a:gd name="T7" fmla="*/ 0 h 35"/>
                <a:gd name="T8" fmla="*/ 35 w 35"/>
                <a:gd name="T9" fmla="*/ 17 h 35"/>
              </a:gdLst>
              <a:ahLst/>
              <a:cxnLst>
                <a:cxn ang="0">
                  <a:pos x="T0" y="T1"/>
                </a:cxn>
                <a:cxn ang="0">
                  <a:pos x="T2" y="T3"/>
                </a:cxn>
                <a:cxn ang="0">
                  <a:pos x="T4" y="T5"/>
                </a:cxn>
                <a:cxn ang="0">
                  <a:pos x="T6" y="T7"/>
                </a:cxn>
                <a:cxn ang="0">
                  <a:pos x="T8" y="T9"/>
                </a:cxn>
              </a:cxnLst>
              <a:rect l="0" t="0" r="r" b="b"/>
              <a:pathLst>
                <a:path w="35" h="35">
                  <a:moveTo>
                    <a:pt x="27" y="32"/>
                  </a:moveTo>
                  <a:cubicBezTo>
                    <a:pt x="24" y="34"/>
                    <a:pt x="21" y="35"/>
                    <a:pt x="18" y="35"/>
                  </a:cubicBezTo>
                  <a:cubicBezTo>
                    <a:pt x="8" y="35"/>
                    <a:pt x="0" y="27"/>
                    <a:pt x="0" y="17"/>
                  </a:cubicBezTo>
                  <a:cubicBezTo>
                    <a:pt x="0" y="7"/>
                    <a:pt x="8" y="0"/>
                    <a:pt x="18" y="0"/>
                  </a:cubicBezTo>
                  <a:cubicBezTo>
                    <a:pt x="28" y="0"/>
                    <a:pt x="35" y="7"/>
                    <a:pt x="35" y="17"/>
                  </a:cubicBezTo>
                </a:path>
              </a:pathLst>
            </a:custGeom>
            <a:noFill/>
            <a:ln w="23813"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20" name="Oval 86"/>
            <p:cNvSpPr>
              <a:spLocks noChangeArrowheads="1"/>
            </p:cNvSpPr>
            <p:nvPr userDrawn="1"/>
          </p:nvSpPr>
          <p:spPr bwMode="auto">
            <a:xfrm>
              <a:off x="6026150" y="1130300"/>
              <a:ext cx="249238" cy="242888"/>
            </a:xfrm>
            <a:prstGeom prst="ellipse">
              <a:avLst/>
            </a:pr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1" name="Freeform 87"/>
            <p:cNvSpPr>
              <a:spLocks/>
            </p:cNvSpPr>
            <p:nvPr userDrawn="1"/>
          </p:nvSpPr>
          <p:spPr bwMode="auto">
            <a:xfrm>
              <a:off x="6172200" y="1062038"/>
              <a:ext cx="285750" cy="287338"/>
            </a:xfrm>
            <a:custGeom>
              <a:avLst/>
              <a:gdLst>
                <a:gd name="T0" fmla="*/ 3 w 47"/>
                <a:gd name="T1" fmla="*/ 35 h 47"/>
                <a:gd name="T2" fmla="*/ 0 w 47"/>
                <a:gd name="T3" fmla="*/ 24 h 47"/>
                <a:gd name="T4" fmla="*/ 23 w 47"/>
                <a:gd name="T5" fmla="*/ 0 h 47"/>
                <a:gd name="T6" fmla="*/ 47 w 47"/>
                <a:gd name="T7" fmla="*/ 24 h 47"/>
                <a:gd name="T8" fmla="*/ 23 w 47"/>
                <a:gd name="T9" fmla="*/ 47 h 47"/>
              </a:gdLst>
              <a:ahLst/>
              <a:cxnLst>
                <a:cxn ang="0">
                  <a:pos x="T0" y="T1"/>
                </a:cxn>
                <a:cxn ang="0">
                  <a:pos x="T2" y="T3"/>
                </a:cxn>
                <a:cxn ang="0">
                  <a:pos x="T4" y="T5"/>
                </a:cxn>
                <a:cxn ang="0">
                  <a:pos x="T6" y="T7"/>
                </a:cxn>
                <a:cxn ang="0">
                  <a:pos x="T8" y="T9"/>
                </a:cxn>
              </a:cxnLst>
              <a:rect l="0" t="0" r="r" b="b"/>
              <a:pathLst>
                <a:path w="47" h="47">
                  <a:moveTo>
                    <a:pt x="3" y="35"/>
                  </a:moveTo>
                  <a:cubicBezTo>
                    <a:pt x="1" y="32"/>
                    <a:pt x="0" y="28"/>
                    <a:pt x="0" y="24"/>
                  </a:cubicBezTo>
                  <a:cubicBezTo>
                    <a:pt x="0" y="11"/>
                    <a:pt x="11" y="0"/>
                    <a:pt x="23" y="0"/>
                  </a:cubicBezTo>
                  <a:cubicBezTo>
                    <a:pt x="36" y="0"/>
                    <a:pt x="47" y="11"/>
                    <a:pt x="47" y="24"/>
                  </a:cubicBezTo>
                  <a:cubicBezTo>
                    <a:pt x="47" y="37"/>
                    <a:pt x="36" y="47"/>
                    <a:pt x="23" y="47"/>
                  </a:cubicBezTo>
                </a:path>
              </a:pathLst>
            </a:custGeom>
            <a:noFill/>
            <a:ln w="23813"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26" name="Freeform 92"/>
            <p:cNvSpPr>
              <a:spLocks/>
            </p:cNvSpPr>
            <p:nvPr userDrawn="1"/>
          </p:nvSpPr>
          <p:spPr bwMode="auto">
            <a:xfrm>
              <a:off x="4875212" y="1154113"/>
              <a:ext cx="292100" cy="298450"/>
            </a:xfrm>
            <a:custGeom>
              <a:avLst/>
              <a:gdLst>
                <a:gd name="T0" fmla="*/ 48 w 48"/>
                <a:gd name="T1" fmla="*/ 25 h 49"/>
                <a:gd name="T2" fmla="*/ 28 w 48"/>
                <a:gd name="T3" fmla="*/ 21 h 49"/>
                <a:gd name="T4" fmla="*/ 24 w 48"/>
                <a:gd name="T5" fmla="*/ 0 h 49"/>
                <a:gd name="T6" fmla="*/ 20 w 48"/>
                <a:gd name="T7" fmla="*/ 21 h 49"/>
                <a:gd name="T8" fmla="*/ 0 w 48"/>
                <a:gd name="T9" fmla="*/ 25 h 49"/>
                <a:gd name="T10" fmla="*/ 20 w 48"/>
                <a:gd name="T11" fmla="*/ 28 h 49"/>
                <a:gd name="T12" fmla="*/ 24 w 48"/>
                <a:gd name="T13" fmla="*/ 49 h 49"/>
                <a:gd name="T14" fmla="*/ 28 w 48"/>
                <a:gd name="T15" fmla="*/ 28 h 49"/>
                <a:gd name="T16" fmla="*/ 48 w 48"/>
                <a:gd name="T1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9">
                  <a:moveTo>
                    <a:pt x="48" y="25"/>
                  </a:moveTo>
                  <a:cubicBezTo>
                    <a:pt x="48" y="23"/>
                    <a:pt x="39" y="21"/>
                    <a:pt x="28" y="21"/>
                  </a:cubicBezTo>
                  <a:cubicBezTo>
                    <a:pt x="28" y="9"/>
                    <a:pt x="26" y="0"/>
                    <a:pt x="24" y="0"/>
                  </a:cubicBezTo>
                  <a:cubicBezTo>
                    <a:pt x="22" y="0"/>
                    <a:pt x="21" y="9"/>
                    <a:pt x="20" y="21"/>
                  </a:cubicBezTo>
                  <a:cubicBezTo>
                    <a:pt x="9" y="21"/>
                    <a:pt x="0" y="23"/>
                    <a:pt x="0" y="25"/>
                  </a:cubicBezTo>
                  <a:cubicBezTo>
                    <a:pt x="0" y="27"/>
                    <a:pt x="9" y="28"/>
                    <a:pt x="20" y="28"/>
                  </a:cubicBezTo>
                  <a:cubicBezTo>
                    <a:pt x="21" y="40"/>
                    <a:pt x="22" y="49"/>
                    <a:pt x="24" y="49"/>
                  </a:cubicBezTo>
                  <a:cubicBezTo>
                    <a:pt x="26" y="49"/>
                    <a:pt x="28" y="40"/>
                    <a:pt x="28" y="28"/>
                  </a:cubicBezTo>
                  <a:cubicBezTo>
                    <a:pt x="39" y="28"/>
                    <a:pt x="48" y="27"/>
                    <a:pt x="48" y="25"/>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7" name="Freeform 93"/>
            <p:cNvSpPr>
              <a:spLocks/>
            </p:cNvSpPr>
            <p:nvPr userDrawn="1"/>
          </p:nvSpPr>
          <p:spPr bwMode="auto">
            <a:xfrm>
              <a:off x="7437437" y="1441450"/>
              <a:ext cx="193675" cy="195263"/>
            </a:xfrm>
            <a:custGeom>
              <a:avLst/>
              <a:gdLst>
                <a:gd name="T0" fmla="*/ 32 w 32"/>
                <a:gd name="T1" fmla="*/ 16 h 32"/>
                <a:gd name="T2" fmla="*/ 18 w 32"/>
                <a:gd name="T3" fmla="*/ 13 h 32"/>
                <a:gd name="T4" fmla="*/ 16 w 32"/>
                <a:gd name="T5" fmla="*/ 0 h 32"/>
                <a:gd name="T6" fmla="*/ 13 w 32"/>
                <a:gd name="T7" fmla="*/ 13 h 32"/>
                <a:gd name="T8" fmla="*/ 0 w 32"/>
                <a:gd name="T9" fmla="*/ 16 h 32"/>
                <a:gd name="T10" fmla="*/ 13 w 32"/>
                <a:gd name="T11" fmla="*/ 18 h 32"/>
                <a:gd name="T12" fmla="*/ 16 w 32"/>
                <a:gd name="T13" fmla="*/ 32 h 32"/>
                <a:gd name="T14" fmla="*/ 18 w 32"/>
                <a:gd name="T15" fmla="*/ 18 h 32"/>
                <a:gd name="T16" fmla="*/ 32 w 32"/>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6"/>
                  </a:moveTo>
                  <a:cubicBezTo>
                    <a:pt x="32" y="14"/>
                    <a:pt x="26" y="13"/>
                    <a:pt x="18" y="13"/>
                  </a:cubicBezTo>
                  <a:cubicBezTo>
                    <a:pt x="18" y="6"/>
                    <a:pt x="17" y="0"/>
                    <a:pt x="16" y="0"/>
                  </a:cubicBezTo>
                  <a:cubicBezTo>
                    <a:pt x="15" y="0"/>
                    <a:pt x="14" y="6"/>
                    <a:pt x="13" y="13"/>
                  </a:cubicBezTo>
                  <a:cubicBezTo>
                    <a:pt x="6" y="13"/>
                    <a:pt x="0" y="14"/>
                    <a:pt x="0" y="16"/>
                  </a:cubicBezTo>
                  <a:cubicBezTo>
                    <a:pt x="0" y="17"/>
                    <a:pt x="6" y="18"/>
                    <a:pt x="13" y="18"/>
                  </a:cubicBezTo>
                  <a:cubicBezTo>
                    <a:pt x="14" y="26"/>
                    <a:pt x="15" y="32"/>
                    <a:pt x="16" y="32"/>
                  </a:cubicBezTo>
                  <a:cubicBezTo>
                    <a:pt x="17" y="32"/>
                    <a:pt x="18" y="26"/>
                    <a:pt x="18" y="18"/>
                  </a:cubicBezTo>
                  <a:cubicBezTo>
                    <a:pt x="26" y="18"/>
                    <a:pt x="32" y="17"/>
                    <a:pt x="32" y="16"/>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8" name="Freeform 94"/>
            <p:cNvSpPr>
              <a:spLocks/>
            </p:cNvSpPr>
            <p:nvPr userDrawn="1"/>
          </p:nvSpPr>
          <p:spPr bwMode="auto">
            <a:xfrm>
              <a:off x="7978775" y="3417888"/>
              <a:ext cx="193675" cy="195263"/>
            </a:xfrm>
            <a:custGeom>
              <a:avLst/>
              <a:gdLst>
                <a:gd name="T0" fmla="*/ 32 w 32"/>
                <a:gd name="T1" fmla="*/ 16 h 32"/>
                <a:gd name="T2" fmla="*/ 18 w 32"/>
                <a:gd name="T3" fmla="*/ 14 h 32"/>
                <a:gd name="T4" fmla="*/ 16 w 32"/>
                <a:gd name="T5" fmla="*/ 0 h 32"/>
                <a:gd name="T6" fmla="*/ 13 w 32"/>
                <a:gd name="T7" fmla="*/ 14 h 32"/>
                <a:gd name="T8" fmla="*/ 0 w 32"/>
                <a:gd name="T9" fmla="*/ 16 h 32"/>
                <a:gd name="T10" fmla="*/ 13 w 32"/>
                <a:gd name="T11" fmla="*/ 18 h 32"/>
                <a:gd name="T12" fmla="*/ 16 w 32"/>
                <a:gd name="T13" fmla="*/ 32 h 32"/>
                <a:gd name="T14" fmla="*/ 18 w 32"/>
                <a:gd name="T15" fmla="*/ 18 h 32"/>
                <a:gd name="T16" fmla="*/ 32 w 32"/>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6"/>
                  </a:moveTo>
                  <a:cubicBezTo>
                    <a:pt x="32" y="15"/>
                    <a:pt x="26" y="14"/>
                    <a:pt x="18" y="14"/>
                  </a:cubicBezTo>
                  <a:cubicBezTo>
                    <a:pt x="18" y="6"/>
                    <a:pt x="17" y="0"/>
                    <a:pt x="16" y="0"/>
                  </a:cubicBezTo>
                  <a:cubicBezTo>
                    <a:pt x="14" y="0"/>
                    <a:pt x="13" y="6"/>
                    <a:pt x="13" y="14"/>
                  </a:cubicBezTo>
                  <a:cubicBezTo>
                    <a:pt x="6" y="14"/>
                    <a:pt x="0" y="15"/>
                    <a:pt x="0" y="16"/>
                  </a:cubicBezTo>
                  <a:cubicBezTo>
                    <a:pt x="0" y="17"/>
                    <a:pt x="6" y="18"/>
                    <a:pt x="13" y="18"/>
                  </a:cubicBezTo>
                  <a:cubicBezTo>
                    <a:pt x="13" y="26"/>
                    <a:pt x="14" y="32"/>
                    <a:pt x="16" y="32"/>
                  </a:cubicBezTo>
                  <a:cubicBezTo>
                    <a:pt x="17" y="32"/>
                    <a:pt x="18" y="26"/>
                    <a:pt x="18" y="18"/>
                  </a:cubicBezTo>
                  <a:cubicBezTo>
                    <a:pt x="26" y="18"/>
                    <a:pt x="32" y="17"/>
                    <a:pt x="32" y="16"/>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9" name="Freeform 95"/>
            <p:cNvSpPr>
              <a:spLocks/>
            </p:cNvSpPr>
            <p:nvPr userDrawn="1"/>
          </p:nvSpPr>
          <p:spPr bwMode="auto">
            <a:xfrm>
              <a:off x="4017962" y="1746250"/>
              <a:ext cx="193675" cy="195263"/>
            </a:xfrm>
            <a:custGeom>
              <a:avLst/>
              <a:gdLst>
                <a:gd name="T0" fmla="*/ 32 w 32"/>
                <a:gd name="T1" fmla="*/ 16 h 32"/>
                <a:gd name="T2" fmla="*/ 18 w 32"/>
                <a:gd name="T3" fmla="*/ 14 h 32"/>
                <a:gd name="T4" fmla="*/ 16 w 32"/>
                <a:gd name="T5" fmla="*/ 0 h 32"/>
                <a:gd name="T6" fmla="*/ 13 w 32"/>
                <a:gd name="T7" fmla="*/ 14 h 32"/>
                <a:gd name="T8" fmla="*/ 0 w 32"/>
                <a:gd name="T9" fmla="*/ 16 h 32"/>
                <a:gd name="T10" fmla="*/ 13 w 32"/>
                <a:gd name="T11" fmla="*/ 19 h 32"/>
                <a:gd name="T12" fmla="*/ 16 w 32"/>
                <a:gd name="T13" fmla="*/ 32 h 32"/>
                <a:gd name="T14" fmla="*/ 18 w 32"/>
                <a:gd name="T15" fmla="*/ 19 h 32"/>
                <a:gd name="T16" fmla="*/ 32 w 32"/>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6"/>
                  </a:moveTo>
                  <a:cubicBezTo>
                    <a:pt x="32" y="15"/>
                    <a:pt x="26" y="14"/>
                    <a:pt x="18" y="14"/>
                  </a:cubicBezTo>
                  <a:cubicBezTo>
                    <a:pt x="18" y="6"/>
                    <a:pt x="17" y="0"/>
                    <a:pt x="16" y="0"/>
                  </a:cubicBezTo>
                  <a:cubicBezTo>
                    <a:pt x="14" y="0"/>
                    <a:pt x="13" y="6"/>
                    <a:pt x="13" y="14"/>
                  </a:cubicBezTo>
                  <a:cubicBezTo>
                    <a:pt x="6" y="14"/>
                    <a:pt x="0" y="15"/>
                    <a:pt x="0" y="16"/>
                  </a:cubicBezTo>
                  <a:cubicBezTo>
                    <a:pt x="0" y="18"/>
                    <a:pt x="6" y="19"/>
                    <a:pt x="13" y="19"/>
                  </a:cubicBezTo>
                  <a:cubicBezTo>
                    <a:pt x="13" y="26"/>
                    <a:pt x="14" y="32"/>
                    <a:pt x="16" y="32"/>
                  </a:cubicBezTo>
                  <a:cubicBezTo>
                    <a:pt x="17" y="32"/>
                    <a:pt x="18" y="26"/>
                    <a:pt x="18" y="19"/>
                  </a:cubicBezTo>
                  <a:cubicBezTo>
                    <a:pt x="26" y="19"/>
                    <a:pt x="32" y="18"/>
                    <a:pt x="32" y="16"/>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0" name="副标题 2">
            <a:extLst>
              <a:ext uri="{FF2B5EF4-FFF2-40B4-BE49-F238E27FC236}">
                <a16:creationId xmlns:a16="http://schemas.microsoft.com/office/drawing/2014/main" id="{72FA70FD-9B7F-4B69-AF31-1784114C7623}"/>
              </a:ext>
            </a:extLst>
          </p:cNvPr>
          <p:cNvSpPr>
            <a:spLocks noGrp="1"/>
          </p:cNvSpPr>
          <p:nvPr>
            <p:ph type="subTitle" idx="1"/>
          </p:nvPr>
        </p:nvSpPr>
        <p:spPr>
          <a:xfrm>
            <a:off x="3282950" y="5074853"/>
            <a:ext cx="5594350" cy="558799"/>
          </a:xfrm>
        </p:spPr>
        <p:txBody>
          <a:bodyPr anchor="ctr">
            <a:normAutofit/>
          </a:bodyPr>
          <a:lstStyle>
            <a:lvl1pPr marL="0" indent="0" algn="ctr">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81" name="标题 1">
            <a:extLst>
              <a:ext uri="{FF2B5EF4-FFF2-40B4-BE49-F238E27FC236}">
                <a16:creationId xmlns:a16="http://schemas.microsoft.com/office/drawing/2014/main" id="{04DABC5D-772B-4B99-9981-F1A3A372189D}"/>
              </a:ext>
            </a:extLst>
          </p:cNvPr>
          <p:cNvSpPr>
            <a:spLocks noGrp="1"/>
          </p:cNvSpPr>
          <p:nvPr>
            <p:ph type="ctrTitle"/>
          </p:nvPr>
        </p:nvSpPr>
        <p:spPr>
          <a:xfrm>
            <a:off x="3282950" y="3797301"/>
            <a:ext cx="5594350" cy="1260681"/>
          </a:xfrm>
        </p:spPr>
        <p:txBody>
          <a:bodyPr anchor="ctr">
            <a:normAutofit/>
          </a:bodyPr>
          <a:lstStyle>
            <a:lvl1pPr algn="ctr">
              <a:defRPr sz="4000">
                <a:solidFill>
                  <a:schemeClr val="tx1"/>
                </a:solidFill>
              </a:defRPr>
            </a:lvl1pPr>
          </a:lstStyle>
          <a:p>
            <a:r>
              <a:rPr lang="en-US" dirty="0"/>
              <a:t>Click to edit Master title style</a:t>
            </a:r>
            <a:endParaRPr lang="zh-CN" altLang="en-US" dirty="0"/>
          </a:p>
        </p:txBody>
      </p:sp>
      <p:sp>
        <p:nvSpPr>
          <p:cNvPr id="82" name="文本占位符 13">
            <a:extLst>
              <a:ext uri="{FF2B5EF4-FFF2-40B4-BE49-F238E27FC236}">
                <a16:creationId xmlns:a16="http://schemas.microsoft.com/office/drawing/2014/main" id="{F41D8058-11FC-44EA-BD45-4E466F38B836}"/>
              </a:ext>
            </a:extLst>
          </p:cNvPr>
          <p:cNvSpPr>
            <a:spLocks noGrp="1"/>
          </p:cNvSpPr>
          <p:nvPr>
            <p:ph type="body" sz="quarter" idx="10" hasCustomPrompt="1"/>
          </p:nvPr>
        </p:nvSpPr>
        <p:spPr>
          <a:xfrm>
            <a:off x="3282950" y="5748136"/>
            <a:ext cx="5594350"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83" name="文本占位符 13">
            <a:extLst>
              <a:ext uri="{FF2B5EF4-FFF2-40B4-BE49-F238E27FC236}">
                <a16:creationId xmlns:a16="http://schemas.microsoft.com/office/drawing/2014/main" id="{263E4A52-CEE9-417F-BC4C-70A91703C1C8}"/>
              </a:ext>
            </a:extLst>
          </p:cNvPr>
          <p:cNvSpPr>
            <a:spLocks noGrp="1"/>
          </p:cNvSpPr>
          <p:nvPr>
            <p:ph type="body" sz="quarter" idx="11" hasCustomPrompt="1"/>
          </p:nvPr>
        </p:nvSpPr>
        <p:spPr>
          <a:xfrm>
            <a:off x="3282950" y="6044407"/>
            <a:ext cx="5594350"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3276601" y="1996357"/>
            <a:ext cx="1498600" cy="2437283"/>
          </a:xfrm>
          <a:prstGeom prst="rect">
            <a:avLst/>
          </a:prstGeom>
        </p:spPr>
      </p:pic>
      <p:sp>
        <p:nvSpPr>
          <p:cNvPr id="7" name="Oval 86"/>
          <p:cNvSpPr>
            <a:spLocks noChangeArrowheads="1"/>
          </p:cNvSpPr>
          <p:nvPr userDrawn="1"/>
        </p:nvSpPr>
        <p:spPr bwMode="auto">
          <a:xfrm>
            <a:off x="4910364" y="1920950"/>
            <a:ext cx="249238" cy="242888"/>
          </a:xfrm>
          <a:prstGeom prst="ellipse">
            <a:avLst/>
          </a:pr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7"/>
          <p:cNvSpPr>
            <a:spLocks/>
          </p:cNvSpPr>
          <p:nvPr userDrawn="1"/>
        </p:nvSpPr>
        <p:spPr bwMode="auto">
          <a:xfrm>
            <a:off x="5056414" y="1852688"/>
            <a:ext cx="285750" cy="287338"/>
          </a:xfrm>
          <a:custGeom>
            <a:avLst/>
            <a:gdLst>
              <a:gd name="T0" fmla="*/ 3 w 47"/>
              <a:gd name="T1" fmla="*/ 35 h 47"/>
              <a:gd name="T2" fmla="*/ 0 w 47"/>
              <a:gd name="T3" fmla="*/ 24 h 47"/>
              <a:gd name="T4" fmla="*/ 23 w 47"/>
              <a:gd name="T5" fmla="*/ 0 h 47"/>
              <a:gd name="T6" fmla="*/ 47 w 47"/>
              <a:gd name="T7" fmla="*/ 24 h 47"/>
              <a:gd name="T8" fmla="*/ 23 w 47"/>
              <a:gd name="T9" fmla="*/ 47 h 47"/>
            </a:gdLst>
            <a:ahLst/>
            <a:cxnLst>
              <a:cxn ang="0">
                <a:pos x="T0" y="T1"/>
              </a:cxn>
              <a:cxn ang="0">
                <a:pos x="T2" y="T3"/>
              </a:cxn>
              <a:cxn ang="0">
                <a:pos x="T4" y="T5"/>
              </a:cxn>
              <a:cxn ang="0">
                <a:pos x="T6" y="T7"/>
              </a:cxn>
              <a:cxn ang="0">
                <a:pos x="T8" y="T9"/>
              </a:cxn>
            </a:cxnLst>
            <a:rect l="0" t="0" r="r" b="b"/>
            <a:pathLst>
              <a:path w="47" h="47">
                <a:moveTo>
                  <a:pt x="3" y="35"/>
                </a:moveTo>
                <a:cubicBezTo>
                  <a:pt x="1" y="32"/>
                  <a:pt x="0" y="28"/>
                  <a:pt x="0" y="24"/>
                </a:cubicBezTo>
                <a:cubicBezTo>
                  <a:pt x="0" y="11"/>
                  <a:pt x="11" y="0"/>
                  <a:pt x="23" y="0"/>
                </a:cubicBezTo>
                <a:cubicBezTo>
                  <a:pt x="36" y="0"/>
                  <a:pt x="47" y="11"/>
                  <a:pt x="47" y="24"/>
                </a:cubicBezTo>
                <a:cubicBezTo>
                  <a:pt x="47" y="37"/>
                  <a:pt x="36" y="47"/>
                  <a:pt x="23" y="47"/>
                </a:cubicBezTo>
              </a:path>
            </a:pathLst>
          </a:custGeom>
          <a:noFill/>
          <a:ln w="23813"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2"/>
          <p:cNvSpPr>
            <a:spLocks/>
          </p:cNvSpPr>
          <p:nvPr userDrawn="1"/>
        </p:nvSpPr>
        <p:spPr bwMode="auto">
          <a:xfrm>
            <a:off x="2849338" y="2817480"/>
            <a:ext cx="292100" cy="298450"/>
          </a:xfrm>
          <a:custGeom>
            <a:avLst/>
            <a:gdLst>
              <a:gd name="T0" fmla="*/ 48 w 48"/>
              <a:gd name="T1" fmla="*/ 25 h 49"/>
              <a:gd name="T2" fmla="*/ 28 w 48"/>
              <a:gd name="T3" fmla="*/ 21 h 49"/>
              <a:gd name="T4" fmla="*/ 24 w 48"/>
              <a:gd name="T5" fmla="*/ 0 h 49"/>
              <a:gd name="T6" fmla="*/ 20 w 48"/>
              <a:gd name="T7" fmla="*/ 21 h 49"/>
              <a:gd name="T8" fmla="*/ 0 w 48"/>
              <a:gd name="T9" fmla="*/ 25 h 49"/>
              <a:gd name="T10" fmla="*/ 20 w 48"/>
              <a:gd name="T11" fmla="*/ 28 h 49"/>
              <a:gd name="T12" fmla="*/ 24 w 48"/>
              <a:gd name="T13" fmla="*/ 49 h 49"/>
              <a:gd name="T14" fmla="*/ 28 w 48"/>
              <a:gd name="T15" fmla="*/ 28 h 49"/>
              <a:gd name="T16" fmla="*/ 48 w 48"/>
              <a:gd name="T1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9">
                <a:moveTo>
                  <a:pt x="48" y="25"/>
                </a:moveTo>
                <a:cubicBezTo>
                  <a:pt x="48" y="23"/>
                  <a:pt x="39" y="21"/>
                  <a:pt x="28" y="21"/>
                </a:cubicBezTo>
                <a:cubicBezTo>
                  <a:pt x="28" y="9"/>
                  <a:pt x="26" y="0"/>
                  <a:pt x="24" y="0"/>
                </a:cubicBezTo>
                <a:cubicBezTo>
                  <a:pt x="22" y="0"/>
                  <a:pt x="21" y="9"/>
                  <a:pt x="20" y="21"/>
                </a:cubicBezTo>
                <a:cubicBezTo>
                  <a:pt x="9" y="21"/>
                  <a:pt x="0" y="23"/>
                  <a:pt x="0" y="25"/>
                </a:cubicBezTo>
                <a:cubicBezTo>
                  <a:pt x="0" y="27"/>
                  <a:pt x="9" y="28"/>
                  <a:pt x="20" y="28"/>
                </a:cubicBezTo>
                <a:cubicBezTo>
                  <a:pt x="21" y="40"/>
                  <a:pt x="22" y="49"/>
                  <a:pt x="24" y="49"/>
                </a:cubicBezTo>
                <a:cubicBezTo>
                  <a:pt x="26" y="49"/>
                  <a:pt x="28" y="40"/>
                  <a:pt x="28" y="28"/>
                </a:cubicBezTo>
                <a:cubicBezTo>
                  <a:pt x="39" y="28"/>
                  <a:pt x="48" y="27"/>
                  <a:pt x="48" y="25"/>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文本占位符 2">
            <a:extLst>
              <a:ext uri="{FF2B5EF4-FFF2-40B4-BE49-F238E27FC236}">
                <a16:creationId xmlns:a16="http://schemas.microsoft.com/office/drawing/2014/main" id="{46CF7280-0C0C-4D38-8815-1FDB4D97B21C}"/>
              </a:ext>
            </a:extLst>
          </p:cNvPr>
          <p:cNvSpPr>
            <a:spLocks noGrp="1"/>
          </p:cNvSpPr>
          <p:nvPr>
            <p:ph type="body" idx="10"/>
          </p:nvPr>
        </p:nvSpPr>
        <p:spPr>
          <a:xfrm>
            <a:off x="5056414" y="3799019"/>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
        <p:nvSpPr>
          <p:cNvPr id="14" name="标题 1">
            <a:extLst>
              <a:ext uri="{FF2B5EF4-FFF2-40B4-BE49-F238E27FC236}">
                <a16:creationId xmlns:a16="http://schemas.microsoft.com/office/drawing/2014/main" id="{7477B107-4A97-4498-8F31-6ECB6EF1CE7E}"/>
              </a:ext>
            </a:extLst>
          </p:cNvPr>
          <p:cNvSpPr>
            <a:spLocks noGrp="1"/>
          </p:cNvSpPr>
          <p:nvPr>
            <p:ph type="title"/>
          </p:nvPr>
        </p:nvSpPr>
        <p:spPr>
          <a:xfrm>
            <a:off x="5056414" y="290366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Tree>
    <p:extLst>
      <p:ext uri="{BB962C8B-B14F-4D97-AF65-F5344CB8AC3E}">
        <p14:creationId xmlns:p14="http://schemas.microsoft.com/office/powerpoint/2010/main" val="234040759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日期占位符 2">
            <a:extLst>
              <a:ext uri="{FF2B5EF4-FFF2-40B4-BE49-F238E27FC236}">
                <a16:creationId xmlns:a16="http://schemas.microsoft.com/office/drawing/2014/main" id="{9C88E162-DB55-4D0F-8316-48E2925044DA}"/>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2021/3/10</a:t>
            </a:fld>
            <a:endParaRPr lang="zh-CN" altLang="en-US"/>
          </a:p>
        </p:txBody>
      </p:sp>
      <p:sp>
        <p:nvSpPr>
          <p:cNvPr id="12" name="灯片编号占位符 4">
            <a:extLst>
              <a:ext uri="{FF2B5EF4-FFF2-40B4-BE49-F238E27FC236}">
                <a16:creationId xmlns:a16="http://schemas.microsoft.com/office/drawing/2014/main" id="{C7062947-CCD2-4054-8EC5-7817F074AFDA}"/>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3" name="标题 5">
            <a:extLst>
              <a:ext uri="{FF2B5EF4-FFF2-40B4-BE49-F238E27FC236}">
                <a16:creationId xmlns:a16="http://schemas.microsoft.com/office/drawing/2014/main" id="{FE3331B3-8521-4766-95B2-8F7969D76E3C}"/>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4" name="内容占位符 7">
            <a:extLst>
              <a:ext uri="{FF2B5EF4-FFF2-40B4-BE49-F238E27FC236}">
                <a16:creationId xmlns:a16="http://schemas.microsoft.com/office/drawing/2014/main" id="{285DF985-645C-44F0-A536-F51FEED4A55B}"/>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8C5A10F4-0253-4590-B614-333BA62AEBAE}"/>
              </a:ext>
            </a:extLst>
          </p:cNvPr>
          <p:cNvSpPr>
            <a:spLocks noGrp="1"/>
          </p:cNvSpPr>
          <p:nvPr>
            <p:ph type="dt" sz="half" idx="10"/>
          </p:nvPr>
        </p:nvSpPr>
        <p:spPr/>
        <p:txBody>
          <a:bodyPr/>
          <a:lstStyle/>
          <a:p>
            <a:fld id="{6489D9C7-5DC6-4263-87FF-7C99F6FB63C3}" type="datetime1">
              <a:rPr lang="zh-CN" altLang="en-US" smtClean="0"/>
              <a:pPr/>
              <a:t>2021/3/10</a:t>
            </a:fld>
            <a:endParaRPr lang="zh-CN" altLang="en-US"/>
          </a:p>
        </p:txBody>
      </p:sp>
      <p:sp>
        <p:nvSpPr>
          <p:cNvPr id="5" name="灯片编号占位符 4">
            <a:extLst>
              <a:ext uri="{FF2B5EF4-FFF2-40B4-BE49-F238E27FC236}">
                <a16:creationId xmlns:a16="http://schemas.microsoft.com/office/drawing/2014/main" id="{D6A4DEE6-B1CC-4B7C-9A2F-CD2326363244}"/>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75" name="组合 74"/>
          <p:cNvGrpSpPr/>
          <p:nvPr userDrawn="1"/>
        </p:nvGrpSpPr>
        <p:grpSpPr>
          <a:xfrm>
            <a:off x="4310063" y="1181100"/>
            <a:ext cx="3689350" cy="2424113"/>
            <a:chOff x="4310063" y="1181100"/>
            <a:chExt cx="3689350" cy="2424113"/>
          </a:xfrm>
        </p:grpSpPr>
        <p:sp>
          <p:nvSpPr>
            <p:cNvPr id="5" name="Oval 5"/>
            <p:cNvSpPr>
              <a:spLocks noChangeArrowheads="1"/>
            </p:cNvSpPr>
            <p:nvPr userDrawn="1"/>
          </p:nvSpPr>
          <p:spPr bwMode="auto">
            <a:xfrm>
              <a:off x="7102475" y="1674813"/>
              <a:ext cx="141288" cy="141288"/>
            </a:xfrm>
            <a:prstGeom prst="ellipse">
              <a:avLst/>
            </a:pr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6"/>
            <p:cNvSpPr>
              <a:spLocks noChangeArrowheads="1"/>
            </p:cNvSpPr>
            <p:nvPr userDrawn="1"/>
          </p:nvSpPr>
          <p:spPr bwMode="auto">
            <a:xfrm>
              <a:off x="7493000" y="2590800"/>
              <a:ext cx="98425" cy="98425"/>
            </a:xfrm>
            <a:prstGeom prst="ellipse">
              <a:avLst/>
            </a:pr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7"/>
            <p:cNvSpPr>
              <a:spLocks noChangeArrowheads="1"/>
            </p:cNvSpPr>
            <p:nvPr userDrawn="1"/>
          </p:nvSpPr>
          <p:spPr bwMode="auto">
            <a:xfrm>
              <a:off x="4525963" y="2266950"/>
              <a:ext cx="93663" cy="98425"/>
            </a:xfrm>
            <a:prstGeom prst="ellipse">
              <a:avLst/>
            </a:pr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8"/>
            <p:cNvSpPr>
              <a:spLocks noChangeArrowheads="1"/>
            </p:cNvSpPr>
            <p:nvPr userDrawn="1"/>
          </p:nvSpPr>
          <p:spPr bwMode="auto">
            <a:xfrm>
              <a:off x="6013450" y="1284288"/>
              <a:ext cx="160338" cy="160338"/>
            </a:xfrm>
            <a:prstGeom prst="ellipse">
              <a:avLst/>
            </a:pr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9"/>
            <p:cNvSpPr>
              <a:spLocks/>
            </p:cNvSpPr>
            <p:nvPr userDrawn="1"/>
          </p:nvSpPr>
          <p:spPr bwMode="auto">
            <a:xfrm>
              <a:off x="7065963" y="1566863"/>
              <a:ext cx="163513" cy="163513"/>
            </a:xfrm>
            <a:custGeom>
              <a:avLst/>
              <a:gdLst>
                <a:gd name="T0" fmla="*/ 26 w 35"/>
                <a:gd name="T1" fmla="*/ 33 h 35"/>
                <a:gd name="T2" fmla="*/ 17 w 35"/>
                <a:gd name="T3" fmla="*/ 35 h 35"/>
                <a:gd name="T4" fmla="*/ 0 w 35"/>
                <a:gd name="T5" fmla="*/ 17 h 35"/>
                <a:gd name="T6" fmla="*/ 17 w 35"/>
                <a:gd name="T7" fmla="*/ 0 h 35"/>
                <a:gd name="T8" fmla="*/ 35 w 35"/>
                <a:gd name="T9" fmla="*/ 17 h 35"/>
              </a:gdLst>
              <a:ahLst/>
              <a:cxnLst>
                <a:cxn ang="0">
                  <a:pos x="T0" y="T1"/>
                </a:cxn>
                <a:cxn ang="0">
                  <a:pos x="T2" y="T3"/>
                </a:cxn>
                <a:cxn ang="0">
                  <a:pos x="T4" y="T5"/>
                </a:cxn>
                <a:cxn ang="0">
                  <a:pos x="T6" y="T7"/>
                </a:cxn>
                <a:cxn ang="0">
                  <a:pos x="T8" y="T9"/>
                </a:cxn>
              </a:cxnLst>
              <a:rect l="0" t="0" r="r" b="b"/>
              <a:pathLst>
                <a:path w="35" h="35">
                  <a:moveTo>
                    <a:pt x="26" y="33"/>
                  </a:moveTo>
                  <a:cubicBezTo>
                    <a:pt x="23" y="34"/>
                    <a:pt x="20" y="35"/>
                    <a:pt x="17" y="35"/>
                  </a:cubicBezTo>
                  <a:cubicBezTo>
                    <a:pt x="7" y="35"/>
                    <a:pt x="0" y="27"/>
                    <a:pt x="0" y="17"/>
                  </a:cubicBezTo>
                  <a:cubicBezTo>
                    <a:pt x="0" y="8"/>
                    <a:pt x="7" y="0"/>
                    <a:pt x="17" y="0"/>
                  </a:cubicBezTo>
                  <a:cubicBezTo>
                    <a:pt x="27" y="0"/>
                    <a:pt x="35" y="8"/>
                    <a:pt x="35" y="17"/>
                  </a:cubicBezTo>
                </a:path>
              </a:pathLst>
            </a:custGeom>
            <a:noFill/>
            <a:ln w="1905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p:cNvSpPr>
            <p:nvPr userDrawn="1"/>
          </p:nvSpPr>
          <p:spPr bwMode="auto">
            <a:xfrm>
              <a:off x="5859463" y="1181100"/>
              <a:ext cx="280988" cy="282575"/>
            </a:xfrm>
            <a:custGeom>
              <a:avLst/>
              <a:gdLst>
                <a:gd name="T0" fmla="*/ 60 w 60"/>
                <a:gd name="T1" fmla="*/ 30 h 60"/>
                <a:gd name="T2" fmla="*/ 35 w 60"/>
                <a:gd name="T3" fmla="*/ 25 h 60"/>
                <a:gd name="T4" fmla="*/ 30 w 60"/>
                <a:gd name="T5" fmla="*/ 0 h 60"/>
                <a:gd name="T6" fmla="*/ 25 w 60"/>
                <a:gd name="T7" fmla="*/ 25 h 60"/>
                <a:gd name="T8" fmla="*/ 0 w 60"/>
                <a:gd name="T9" fmla="*/ 30 h 60"/>
                <a:gd name="T10" fmla="*/ 25 w 60"/>
                <a:gd name="T11" fmla="*/ 35 h 60"/>
                <a:gd name="T12" fmla="*/ 30 w 60"/>
                <a:gd name="T13" fmla="*/ 60 h 60"/>
                <a:gd name="T14" fmla="*/ 35 w 60"/>
                <a:gd name="T15" fmla="*/ 35 h 60"/>
                <a:gd name="T16" fmla="*/ 60 w 60"/>
                <a:gd name="T1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60" y="30"/>
                  </a:moveTo>
                  <a:cubicBezTo>
                    <a:pt x="60" y="28"/>
                    <a:pt x="49" y="26"/>
                    <a:pt x="35" y="25"/>
                  </a:cubicBezTo>
                  <a:cubicBezTo>
                    <a:pt x="34" y="11"/>
                    <a:pt x="32" y="0"/>
                    <a:pt x="30" y="0"/>
                  </a:cubicBezTo>
                  <a:cubicBezTo>
                    <a:pt x="27" y="0"/>
                    <a:pt x="26" y="11"/>
                    <a:pt x="25" y="25"/>
                  </a:cubicBezTo>
                  <a:cubicBezTo>
                    <a:pt x="11" y="26"/>
                    <a:pt x="0" y="28"/>
                    <a:pt x="0" y="30"/>
                  </a:cubicBezTo>
                  <a:cubicBezTo>
                    <a:pt x="0" y="32"/>
                    <a:pt x="11" y="34"/>
                    <a:pt x="25" y="35"/>
                  </a:cubicBezTo>
                  <a:cubicBezTo>
                    <a:pt x="26" y="49"/>
                    <a:pt x="27" y="60"/>
                    <a:pt x="30" y="60"/>
                  </a:cubicBezTo>
                  <a:cubicBezTo>
                    <a:pt x="32" y="60"/>
                    <a:pt x="34" y="49"/>
                    <a:pt x="35" y="35"/>
                  </a:cubicBezTo>
                  <a:cubicBezTo>
                    <a:pt x="49" y="34"/>
                    <a:pt x="60" y="32"/>
                    <a:pt x="60" y="30"/>
                  </a:cubicBezTo>
                  <a:close/>
                </a:path>
              </a:pathLst>
            </a:custGeom>
            <a:noFill/>
            <a:ln w="19050" cap="flat">
              <a:solidFill>
                <a:srgbClr val="36363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p:cNvSpPr>
            <p:nvPr userDrawn="1"/>
          </p:nvSpPr>
          <p:spPr bwMode="auto">
            <a:xfrm>
              <a:off x="5526088" y="2046288"/>
              <a:ext cx="487363" cy="342900"/>
            </a:xfrm>
            <a:custGeom>
              <a:avLst/>
              <a:gdLst>
                <a:gd name="T0" fmla="*/ 53 w 104"/>
                <a:gd name="T1" fmla="*/ 73 h 73"/>
                <a:gd name="T2" fmla="*/ 60 w 104"/>
                <a:gd name="T3" fmla="*/ 42 h 73"/>
                <a:gd name="T4" fmla="*/ 104 w 104"/>
                <a:gd name="T5" fmla="*/ 38 h 73"/>
                <a:gd name="T6" fmla="*/ 29 w 104"/>
                <a:gd name="T7" fmla="*/ 23 h 73"/>
                <a:gd name="T8" fmla="*/ 25 w 104"/>
                <a:gd name="T9" fmla="*/ 73 h 73"/>
                <a:gd name="T10" fmla="*/ 53 w 104"/>
                <a:gd name="T11" fmla="*/ 73 h 73"/>
              </a:gdLst>
              <a:ahLst/>
              <a:cxnLst>
                <a:cxn ang="0">
                  <a:pos x="T0" y="T1"/>
                </a:cxn>
                <a:cxn ang="0">
                  <a:pos x="T2" y="T3"/>
                </a:cxn>
                <a:cxn ang="0">
                  <a:pos x="T4" y="T5"/>
                </a:cxn>
                <a:cxn ang="0">
                  <a:pos x="T6" y="T7"/>
                </a:cxn>
                <a:cxn ang="0">
                  <a:pos x="T8" y="T9"/>
                </a:cxn>
                <a:cxn ang="0">
                  <a:pos x="T10" y="T11"/>
                </a:cxn>
              </a:cxnLst>
              <a:rect l="0" t="0" r="r" b="b"/>
              <a:pathLst>
                <a:path w="104" h="73">
                  <a:moveTo>
                    <a:pt x="53" y="73"/>
                  </a:moveTo>
                  <a:cubicBezTo>
                    <a:pt x="48" y="63"/>
                    <a:pt x="51" y="50"/>
                    <a:pt x="60" y="42"/>
                  </a:cubicBezTo>
                  <a:cubicBezTo>
                    <a:pt x="70" y="34"/>
                    <a:pt x="93" y="33"/>
                    <a:pt x="104" y="38"/>
                  </a:cubicBezTo>
                  <a:cubicBezTo>
                    <a:pt x="104" y="38"/>
                    <a:pt x="68" y="0"/>
                    <a:pt x="29" y="23"/>
                  </a:cubicBezTo>
                  <a:cubicBezTo>
                    <a:pt x="29" y="23"/>
                    <a:pt x="0" y="44"/>
                    <a:pt x="25" y="73"/>
                  </a:cubicBezTo>
                  <a:lnTo>
                    <a:pt x="53" y="73"/>
                  </a:lnTo>
                  <a:close/>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userDrawn="1"/>
          </p:nvSpPr>
          <p:spPr bwMode="auto">
            <a:xfrm>
              <a:off x="6276975" y="2027238"/>
              <a:ext cx="473075" cy="347663"/>
            </a:xfrm>
            <a:custGeom>
              <a:avLst/>
              <a:gdLst>
                <a:gd name="T0" fmla="*/ 50 w 101"/>
                <a:gd name="T1" fmla="*/ 74 h 74"/>
                <a:gd name="T2" fmla="*/ 43 w 101"/>
                <a:gd name="T3" fmla="*/ 42 h 74"/>
                <a:gd name="T4" fmla="*/ 0 w 101"/>
                <a:gd name="T5" fmla="*/ 39 h 74"/>
                <a:gd name="T6" fmla="*/ 73 w 101"/>
                <a:gd name="T7" fmla="*/ 24 h 74"/>
                <a:gd name="T8" fmla="*/ 77 w 101"/>
                <a:gd name="T9" fmla="*/ 74 h 74"/>
                <a:gd name="T10" fmla="*/ 50 w 101"/>
                <a:gd name="T11" fmla="*/ 74 h 74"/>
              </a:gdLst>
              <a:ahLst/>
              <a:cxnLst>
                <a:cxn ang="0">
                  <a:pos x="T0" y="T1"/>
                </a:cxn>
                <a:cxn ang="0">
                  <a:pos x="T2" y="T3"/>
                </a:cxn>
                <a:cxn ang="0">
                  <a:pos x="T4" y="T5"/>
                </a:cxn>
                <a:cxn ang="0">
                  <a:pos x="T6" y="T7"/>
                </a:cxn>
                <a:cxn ang="0">
                  <a:pos x="T8" y="T9"/>
                </a:cxn>
                <a:cxn ang="0">
                  <a:pos x="T10" y="T11"/>
                </a:cxn>
              </a:cxnLst>
              <a:rect l="0" t="0" r="r" b="b"/>
              <a:pathLst>
                <a:path w="101" h="74">
                  <a:moveTo>
                    <a:pt x="50" y="74"/>
                  </a:moveTo>
                  <a:cubicBezTo>
                    <a:pt x="55" y="63"/>
                    <a:pt x="52" y="50"/>
                    <a:pt x="43" y="42"/>
                  </a:cubicBezTo>
                  <a:cubicBezTo>
                    <a:pt x="33" y="34"/>
                    <a:pt x="11" y="34"/>
                    <a:pt x="0" y="39"/>
                  </a:cubicBezTo>
                  <a:cubicBezTo>
                    <a:pt x="0" y="39"/>
                    <a:pt x="35" y="0"/>
                    <a:pt x="73" y="24"/>
                  </a:cubicBezTo>
                  <a:cubicBezTo>
                    <a:pt x="73" y="24"/>
                    <a:pt x="101" y="45"/>
                    <a:pt x="77" y="74"/>
                  </a:cubicBezTo>
                  <a:lnTo>
                    <a:pt x="50" y="74"/>
                  </a:lnTo>
                  <a:close/>
                </a:path>
              </a:pathLst>
            </a:custGeom>
            <a:solidFill>
              <a:srgbClr val="C9C8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p:cNvSpPr>
            <p:nvPr userDrawn="1"/>
          </p:nvSpPr>
          <p:spPr bwMode="auto">
            <a:xfrm>
              <a:off x="5535613" y="2430463"/>
              <a:ext cx="496888" cy="385763"/>
            </a:xfrm>
            <a:custGeom>
              <a:avLst/>
              <a:gdLst>
                <a:gd name="T0" fmla="*/ 106 w 106"/>
                <a:gd name="T1" fmla="*/ 82 h 82"/>
                <a:gd name="T2" fmla="*/ 6 w 106"/>
                <a:gd name="T3" fmla="*/ 82 h 82"/>
                <a:gd name="T4" fmla="*/ 0 w 106"/>
                <a:gd name="T5" fmla="*/ 76 h 82"/>
                <a:gd name="T6" fmla="*/ 0 w 106"/>
                <a:gd name="T7" fmla="*/ 6 h 82"/>
                <a:gd name="T8" fmla="*/ 6 w 106"/>
                <a:gd name="T9" fmla="*/ 0 h 82"/>
                <a:gd name="T10" fmla="*/ 106 w 106"/>
                <a:gd name="T11" fmla="*/ 0 h 82"/>
                <a:gd name="T12" fmla="*/ 106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106" y="82"/>
                  </a:moveTo>
                  <a:cubicBezTo>
                    <a:pt x="6" y="82"/>
                    <a:pt x="6" y="82"/>
                    <a:pt x="6" y="82"/>
                  </a:cubicBezTo>
                  <a:cubicBezTo>
                    <a:pt x="3" y="82"/>
                    <a:pt x="0" y="79"/>
                    <a:pt x="0" y="76"/>
                  </a:cubicBezTo>
                  <a:cubicBezTo>
                    <a:pt x="0" y="6"/>
                    <a:pt x="0" y="6"/>
                    <a:pt x="0" y="6"/>
                  </a:cubicBezTo>
                  <a:cubicBezTo>
                    <a:pt x="0" y="3"/>
                    <a:pt x="3" y="0"/>
                    <a:pt x="6" y="0"/>
                  </a:cubicBezTo>
                  <a:cubicBezTo>
                    <a:pt x="106" y="0"/>
                    <a:pt x="106" y="0"/>
                    <a:pt x="106" y="0"/>
                  </a:cubicBezTo>
                  <a:lnTo>
                    <a:pt x="106" y="82"/>
                  </a:ln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p:cNvSpPr>
            <p:nvPr userDrawn="1"/>
          </p:nvSpPr>
          <p:spPr bwMode="auto">
            <a:xfrm>
              <a:off x="5610225" y="2816225"/>
              <a:ext cx="422275" cy="788988"/>
            </a:xfrm>
            <a:custGeom>
              <a:avLst/>
              <a:gdLst>
                <a:gd name="T0" fmla="*/ 90 w 90"/>
                <a:gd name="T1" fmla="*/ 168 h 168"/>
                <a:gd name="T2" fmla="*/ 7 w 90"/>
                <a:gd name="T3" fmla="*/ 168 h 168"/>
                <a:gd name="T4" fmla="*/ 0 w 90"/>
                <a:gd name="T5" fmla="*/ 162 h 168"/>
                <a:gd name="T6" fmla="*/ 0 w 90"/>
                <a:gd name="T7" fmla="*/ 0 h 168"/>
                <a:gd name="T8" fmla="*/ 90 w 90"/>
                <a:gd name="T9" fmla="*/ 0 h 168"/>
                <a:gd name="T10" fmla="*/ 90 w 90"/>
                <a:gd name="T11" fmla="*/ 168 h 168"/>
              </a:gdLst>
              <a:ahLst/>
              <a:cxnLst>
                <a:cxn ang="0">
                  <a:pos x="T0" y="T1"/>
                </a:cxn>
                <a:cxn ang="0">
                  <a:pos x="T2" y="T3"/>
                </a:cxn>
                <a:cxn ang="0">
                  <a:pos x="T4" y="T5"/>
                </a:cxn>
                <a:cxn ang="0">
                  <a:pos x="T6" y="T7"/>
                </a:cxn>
                <a:cxn ang="0">
                  <a:pos x="T8" y="T9"/>
                </a:cxn>
                <a:cxn ang="0">
                  <a:pos x="T10" y="T11"/>
                </a:cxn>
              </a:cxnLst>
              <a:rect l="0" t="0" r="r" b="b"/>
              <a:pathLst>
                <a:path w="90" h="168">
                  <a:moveTo>
                    <a:pt x="90" y="168"/>
                  </a:moveTo>
                  <a:cubicBezTo>
                    <a:pt x="7" y="168"/>
                    <a:pt x="7" y="168"/>
                    <a:pt x="7" y="168"/>
                  </a:cubicBezTo>
                  <a:cubicBezTo>
                    <a:pt x="3" y="168"/>
                    <a:pt x="0" y="165"/>
                    <a:pt x="0" y="162"/>
                  </a:cubicBezTo>
                  <a:cubicBezTo>
                    <a:pt x="0" y="0"/>
                    <a:pt x="0" y="0"/>
                    <a:pt x="0" y="0"/>
                  </a:cubicBezTo>
                  <a:cubicBezTo>
                    <a:pt x="90" y="0"/>
                    <a:pt x="90" y="0"/>
                    <a:pt x="90" y="0"/>
                  </a:cubicBezTo>
                  <a:lnTo>
                    <a:pt x="90" y="168"/>
                  </a:ln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p:cNvSpPr>
              <a:spLocks/>
            </p:cNvSpPr>
            <p:nvPr userDrawn="1"/>
          </p:nvSpPr>
          <p:spPr bwMode="auto">
            <a:xfrm>
              <a:off x="6243638" y="2816225"/>
              <a:ext cx="422275" cy="788988"/>
            </a:xfrm>
            <a:custGeom>
              <a:avLst/>
              <a:gdLst>
                <a:gd name="T0" fmla="*/ 84 w 90"/>
                <a:gd name="T1" fmla="*/ 168 h 168"/>
                <a:gd name="T2" fmla="*/ 0 w 90"/>
                <a:gd name="T3" fmla="*/ 168 h 168"/>
                <a:gd name="T4" fmla="*/ 0 w 90"/>
                <a:gd name="T5" fmla="*/ 0 h 168"/>
                <a:gd name="T6" fmla="*/ 90 w 90"/>
                <a:gd name="T7" fmla="*/ 0 h 168"/>
                <a:gd name="T8" fmla="*/ 90 w 90"/>
                <a:gd name="T9" fmla="*/ 162 h 168"/>
                <a:gd name="T10" fmla="*/ 84 w 90"/>
                <a:gd name="T11" fmla="*/ 168 h 168"/>
              </a:gdLst>
              <a:ahLst/>
              <a:cxnLst>
                <a:cxn ang="0">
                  <a:pos x="T0" y="T1"/>
                </a:cxn>
                <a:cxn ang="0">
                  <a:pos x="T2" y="T3"/>
                </a:cxn>
                <a:cxn ang="0">
                  <a:pos x="T4" y="T5"/>
                </a:cxn>
                <a:cxn ang="0">
                  <a:pos x="T6" y="T7"/>
                </a:cxn>
                <a:cxn ang="0">
                  <a:pos x="T8" y="T9"/>
                </a:cxn>
                <a:cxn ang="0">
                  <a:pos x="T10" y="T11"/>
                </a:cxn>
              </a:cxnLst>
              <a:rect l="0" t="0" r="r" b="b"/>
              <a:pathLst>
                <a:path w="90" h="168">
                  <a:moveTo>
                    <a:pt x="84" y="168"/>
                  </a:moveTo>
                  <a:cubicBezTo>
                    <a:pt x="0" y="168"/>
                    <a:pt x="0" y="168"/>
                    <a:pt x="0" y="168"/>
                  </a:cubicBezTo>
                  <a:cubicBezTo>
                    <a:pt x="0" y="0"/>
                    <a:pt x="0" y="0"/>
                    <a:pt x="0" y="0"/>
                  </a:cubicBezTo>
                  <a:cubicBezTo>
                    <a:pt x="90" y="0"/>
                    <a:pt x="90" y="0"/>
                    <a:pt x="90" y="0"/>
                  </a:cubicBezTo>
                  <a:cubicBezTo>
                    <a:pt x="90" y="162"/>
                    <a:pt x="90" y="162"/>
                    <a:pt x="90" y="162"/>
                  </a:cubicBezTo>
                  <a:cubicBezTo>
                    <a:pt x="90" y="165"/>
                    <a:pt x="87" y="168"/>
                    <a:pt x="84" y="168"/>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p:cNvSpPr>
              <a:spLocks/>
            </p:cNvSpPr>
            <p:nvPr userDrawn="1"/>
          </p:nvSpPr>
          <p:spPr bwMode="auto">
            <a:xfrm>
              <a:off x="6243638" y="2430463"/>
              <a:ext cx="498475" cy="385763"/>
            </a:xfrm>
            <a:custGeom>
              <a:avLst/>
              <a:gdLst>
                <a:gd name="T0" fmla="*/ 101 w 106"/>
                <a:gd name="T1" fmla="*/ 82 h 82"/>
                <a:gd name="T2" fmla="*/ 0 w 106"/>
                <a:gd name="T3" fmla="*/ 82 h 82"/>
                <a:gd name="T4" fmla="*/ 0 w 106"/>
                <a:gd name="T5" fmla="*/ 0 h 82"/>
                <a:gd name="T6" fmla="*/ 101 w 106"/>
                <a:gd name="T7" fmla="*/ 0 h 82"/>
                <a:gd name="T8" fmla="*/ 106 w 106"/>
                <a:gd name="T9" fmla="*/ 6 h 82"/>
                <a:gd name="T10" fmla="*/ 106 w 106"/>
                <a:gd name="T11" fmla="*/ 76 h 82"/>
                <a:gd name="T12" fmla="*/ 101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101" y="82"/>
                  </a:moveTo>
                  <a:cubicBezTo>
                    <a:pt x="0" y="82"/>
                    <a:pt x="0" y="82"/>
                    <a:pt x="0" y="82"/>
                  </a:cubicBezTo>
                  <a:cubicBezTo>
                    <a:pt x="0" y="0"/>
                    <a:pt x="0" y="0"/>
                    <a:pt x="0" y="0"/>
                  </a:cubicBezTo>
                  <a:cubicBezTo>
                    <a:pt x="101" y="0"/>
                    <a:pt x="101" y="0"/>
                    <a:pt x="101" y="0"/>
                  </a:cubicBezTo>
                  <a:cubicBezTo>
                    <a:pt x="104" y="0"/>
                    <a:pt x="106" y="3"/>
                    <a:pt x="106" y="6"/>
                  </a:cubicBezTo>
                  <a:cubicBezTo>
                    <a:pt x="106" y="76"/>
                    <a:pt x="106" y="76"/>
                    <a:pt x="106" y="76"/>
                  </a:cubicBezTo>
                  <a:cubicBezTo>
                    <a:pt x="106" y="79"/>
                    <a:pt x="104" y="82"/>
                    <a:pt x="101" y="82"/>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7"/>
            <p:cNvSpPr>
              <a:spLocks noChangeArrowheads="1"/>
            </p:cNvSpPr>
            <p:nvPr userDrawn="1"/>
          </p:nvSpPr>
          <p:spPr bwMode="auto">
            <a:xfrm>
              <a:off x="5567363" y="2768600"/>
              <a:ext cx="422275" cy="93663"/>
            </a:xfrm>
            <a:prstGeom prst="rect">
              <a:avLst/>
            </a:prstGeom>
            <a:solidFill>
              <a:srgbClr val="B62A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8"/>
            <p:cNvSpPr>
              <a:spLocks noChangeArrowheads="1"/>
            </p:cNvSpPr>
            <p:nvPr userDrawn="1"/>
          </p:nvSpPr>
          <p:spPr bwMode="auto">
            <a:xfrm>
              <a:off x="6202363" y="2768600"/>
              <a:ext cx="422275" cy="93663"/>
            </a:xfrm>
            <a:prstGeom prst="rect">
              <a:avLst/>
            </a:prstGeom>
            <a:solidFill>
              <a:srgbClr val="B62A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Rectangle 19"/>
            <p:cNvSpPr>
              <a:spLocks noChangeArrowheads="1"/>
            </p:cNvSpPr>
            <p:nvPr userDrawn="1"/>
          </p:nvSpPr>
          <p:spPr bwMode="auto">
            <a:xfrm>
              <a:off x="5989638" y="2389188"/>
              <a:ext cx="212725" cy="1216025"/>
            </a:xfrm>
            <a:prstGeom prst="rect">
              <a:avLst/>
            </a:prstGeom>
            <a:solidFill>
              <a:srgbClr val="C9C8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20"/>
            <p:cNvSpPr>
              <a:spLocks noChangeArrowheads="1"/>
            </p:cNvSpPr>
            <p:nvPr userDrawn="1"/>
          </p:nvSpPr>
          <p:spPr bwMode="auto">
            <a:xfrm>
              <a:off x="5989638" y="2389188"/>
              <a:ext cx="52388" cy="1216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21"/>
            <p:cNvSpPr>
              <a:spLocks noChangeArrowheads="1"/>
            </p:cNvSpPr>
            <p:nvPr userDrawn="1"/>
          </p:nvSpPr>
          <p:spPr bwMode="auto">
            <a:xfrm>
              <a:off x="5567363" y="2768600"/>
              <a:ext cx="422275" cy="793750"/>
            </a:xfrm>
            <a:prstGeom prst="rect">
              <a:avLst/>
            </a:prstGeom>
            <a:noFill/>
            <a:ln w="3810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22"/>
            <p:cNvSpPr>
              <a:spLocks noChangeArrowheads="1"/>
            </p:cNvSpPr>
            <p:nvPr userDrawn="1"/>
          </p:nvSpPr>
          <p:spPr bwMode="auto">
            <a:xfrm>
              <a:off x="6202363" y="2768600"/>
              <a:ext cx="422275" cy="793750"/>
            </a:xfrm>
            <a:prstGeom prst="rect">
              <a:avLst/>
            </a:prstGeom>
            <a:noFill/>
            <a:ln w="3810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23"/>
            <p:cNvSpPr>
              <a:spLocks noChangeArrowheads="1"/>
            </p:cNvSpPr>
            <p:nvPr userDrawn="1"/>
          </p:nvSpPr>
          <p:spPr bwMode="auto">
            <a:xfrm>
              <a:off x="5492750" y="2389188"/>
              <a:ext cx="496888" cy="379413"/>
            </a:xfrm>
            <a:prstGeom prst="rect">
              <a:avLst/>
            </a:prstGeom>
            <a:noFill/>
            <a:ln w="3810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24"/>
            <p:cNvSpPr>
              <a:spLocks noChangeArrowheads="1"/>
            </p:cNvSpPr>
            <p:nvPr userDrawn="1"/>
          </p:nvSpPr>
          <p:spPr bwMode="auto">
            <a:xfrm>
              <a:off x="6202363" y="2389188"/>
              <a:ext cx="496888" cy="379413"/>
            </a:xfrm>
            <a:prstGeom prst="rect">
              <a:avLst/>
            </a:prstGeom>
            <a:noFill/>
            <a:ln w="3810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25"/>
            <p:cNvSpPr>
              <a:spLocks noChangeArrowheads="1"/>
            </p:cNvSpPr>
            <p:nvPr userDrawn="1"/>
          </p:nvSpPr>
          <p:spPr bwMode="auto">
            <a:xfrm>
              <a:off x="5989638" y="2389188"/>
              <a:ext cx="212725" cy="1173163"/>
            </a:xfrm>
            <a:prstGeom prst="rect">
              <a:avLst/>
            </a:prstGeom>
            <a:noFill/>
            <a:ln w="3810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p:cNvSpPr>
            <p:nvPr userDrawn="1"/>
          </p:nvSpPr>
          <p:spPr bwMode="auto">
            <a:xfrm>
              <a:off x="5553075" y="2087563"/>
              <a:ext cx="539750" cy="296863"/>
            </a:xfrm>
            <a:custGeom>
              <a:avLst/>
              <a:gdLst>
                <a:gd name="T0" fmla="*/ 115 w 115"/>
                <a:gd name="T1" fmla="*/ 61 h 63"/>
                <a:gd name="T2" fmla="*/ 93 w 115"/>
                <a:gd name="T3" fmla="*/ 28 h 63"/>
                <a:gd name="T4" fmla="*/ 61 w 115"/>
                <a:gd name="T5" fmla="*/ 5 h 63"/>
                <a:gd name="T6" fmla="*/ 21 w 115"/>
                <a:gd name="T7" fmla="*/ 5 h 63"/>
                <a:gd name="T8" fmla="*/ 0 w 115"/>
                <a:gd name="T9" fmla="*/ 36 h 63"/>
                <a:gd name="T10" fmla="*/ 13 w 115"/>
                <a:gd name="T11" fmla="*/ 63 h 63"/>
              </a:gdLst>
              <a:ahLst/>
              <a:cxnLst>
                <a:cxn ang="0">
                  <a:pos x="T0" y="T1"/>
                </a:cxn>
                <a:cxn ang="0">
                  <a:pos x="T2" y="T3"/>
                </a:cxn>
                <a:cxn ang="0">
                  <a:pos x="T4" y="T5"/>
                </a:cxn>
                <a:cxn ang="0">
                  <a:pos x="T6" y="T7"/>
                </a:cxn>
                <a:cxn ang="0">
                  <a:pos x="T8" y="T9"/>
                </a:cxn>
                <a:cxn ang="0">
                  <a:pos x="T10" y="T11"/>
                </a:cxn>
              </a:cxnLst>
              <a:rect l="0" t="0" r="r" b="b"/>
              <a:pathLst>
                <a:path w="115" h="63">
                  <a:moveTo>
                    <a:pt x="115" y="61"/>
                  </a:moveTo>
                  <a:cubicBezTo>
                    <a:pt x="108" y="49"/>
                    <a:pt x="101" y="38"/>
                    <a:pt x="93" y="28"/>
                  </a:cubicBezTo>
                  <a:cubicBezTo>
                    <a:pt x="84" y="18"/>
                    <a:pt x="73" y="10"/>
                    <a:pt x="61" y="5"/>
                  </a:cubicBezTo>
                  <a:cubicBezTo>
                    <a:pt x="48" y="0"/>
                    <a:pt x="33" y="0"/>
                    <a:pt x="21" y="5"/>
                  </a:cubicBezTo>
                  <a:cubicBezTo>
                    <a:pt x="9" y="11"/>
                    <a:pt x="0" y="23"/>
                    <a:pt x="0" y="36"/>
                  </a:cubicBezTo>
                  <a:cubicBezTo>
                    <a:pt x="0" y="46"/>
                    <a:pt x="5" y="56"/>
                    <a:pt x="13" y="63"/>
                  </a:cubicBezTo>
                </a:path>
              </a:pathLst>
            </a:custGeom>
            <a:noFill/>
            <a:ln w="3810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
            <p:cNvSpPr>
              <a:spLocks/>
            </p:cNvSpPr>
            <p:nvPr userDrawn="1"/>
          </p:nvSpPr>
          <p:spPr bwMode="auto">
            <a:xfrm>
              <a:off x="5708650" y="2181225"/>
              <a:ext cx="263525" cy="188913"/>
            </a:xfrm>
            <a:custGeom>
              <a:avLst/>
              <a:gdLst>
                <a:gd name="T0" fmla="*/ 56 w 56"/>
                <a:gd name="T1" fmla="*/ 5 h 40"/>
                <a:gd name="T2" fmla="*/ 12 w 56"/>
                <a:gd name="T3" fmla="*/ 8 h 40"/>
                <a:gd name="T4" fmla="*/ 4 w 56"/>
                <a:gd name="T5" fmla="*/ 40 h 40"/>
              </a:gdLst>
              <a:ahLst/>
              <a:cxnLst>
                <a:cxn ang="0">
                  <a:pos x="T0" y="T1"/>
                </a:cxn>
                <a:cxn ang="0">
                  <a:pos x="T2" y="T3"/>
                </a:cxn>
                <a:cxn ang="0">
                  <a:pos x="T4" y="T5"/>
                </a:cxn>
              </a:cxnLst>
              <a:rect l="0" t="0" r="r" b="b"/>
              <a:pathLst>
                <a:path w="56" h="40">
                  <a:moveTo>
                    <a:pt x="56" y="5"/>
                  </a:moveTo>
                  <a:cubicBezTo>
                    <a:pt x="44" y="0"/>
                    <a:pt x="21" y="0"/>
                    <a:pt x="12" y="8"/>
                  </a:cubicBezTo>
                  <a:cubicBezTo>
                    <a:pt x="3" y="16"/>
                    <a:pt x="0" y="29"/>
                    <a:pt x="4" y="40"/>
                  </a:cubicBezTo>
                </a:path>
              </a:pathLst>
            </a:custGeom>
            <a:noFill/>
            <a:ln w="3810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8"/>
            <p:cNvSpPr>
              <a:spLocks/>
            </p:cNvSpPr>
            <p:nvPr userDrawn="1"/>
          </p:nvSpPr>
          <p:spPr bwMode="auto">
            <a:xfrm>
              <a:off x="6092825" y="2087563"/>
              <a:ext cx="544513" cy="296863"/>
            </a:xfrm>
            <a:custGeom>
              <a:avLst/>
              <a:gdLst>
                <a:gd name="T0" fmla="*/ 0 w 116"/>
                <a:gd name="T1" fmla="*/ 61 h 63"/>
                <a:gd name="T2" fmla="*/ 23 w 116"/>
                <a:gd name="T3" fmla="*/ 28 h 63"/>
                <a:gd name="T4" fmla="*/ 55 w 116"/>
                <a:gd name="T5" fmla="*/ 5 h 63"/>
                <a:gd name="T6" fmla="*/ 95 w 116"/>
                <a:gd name="T7" fmla="*/ 5 h 63"/>
                <a:gd name="T8" fmla="*/ 116 w 116"/>
                <a:gd name="T9" fmla="*/ 36 h 63"/>
                <a:gd name="T10" fmla="*/ 103 w 116"/>
                <a:gd name="T11" fmla="*/ 63 h 63"/>
              </a:gdLst>
              <a:ahLst/>
              <a:cxnLst>
                <a:cxn ang="0">
                  <a:pos x="T0" y="T1"/>
                </a:cxn>
                <a:cxn ang="0">
                  <a:pos x="T2" y="T3"/>
                </a:cxn>
                <a:cxn ang="0">
                  <a:pos x="T4" y="T5"/>
                </a:cxn>
                <a:cxn ang="0">
                  <a:pos x="T6" y="T7"/>
                </a:cxn>
                <a:cxn ang="0">
                  <a:pos x="T8" y="T9"/>
                </a:cxn>
                <a:cxn ang="0">
                  <a:pos x="T10" y="T11"/>
                </a:cxn>
              </a:cxnLst>
              <a:rect l="0" t="0" r="r" b="b"/>
              <a:pathLst>
                <a:path w="116" h="63">
                  <a:moveTo>
                    <a:pt x="0" y="61"/>
                  </a:moveTo>
                  <a:cubicBezTo>
                    <a:pt x="7" y="49"/>
                    <a:pt x="15" y="38"/>
                    <a:pt x="23" y="28"/>
                  </a:cubicBezTo>
                  <a:cubicBezTo>
                    <a:pt x="32" y="18"/>
                    <a:pt x="43" y="10"/>
                    <a:pt x="55" y="5"/>
                  </a:cubicBezTo>
                  <a:cubicBezTo>
                    <a:pt x="68" y="0"/>
                    <a:pt x="82" y="0"/>
                    <a:pt x="95" y="5"/>
                  </a:cubicBezTo>
                  <a:cubicBezTo>
                    <a:pt x="107" y="11"/>
                    <a:pt x="116" y="23"/>
                    <a:pt x="116" y="36"/>
                  </a:cubicBezTo>
                  <a:cubicBezTo>
                    <a:pt x="116" y="46"/>
                    <a:pt x="110" y="56"/>
                    <a:pt x="103" y="63"/>
                  </a:cubicBezTo>
                </a:path>
              </a:pathLst>
            </a:custGeom>
            <a:noFill/>
            <a:ln w="3810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9"/>
            <p:cNvSpPr>
              <a:spLocks/>
            </p:cNvSpPr>
            <p:nvPr userDrawn="1"/>
          </p:nvSpPr>
          <p:spPr bwMode="auto">
            <a:xfrm>
              <a:off x="6219825" y="2181225"/>
              <a:ext cx="263525" cy="188913"/>
            </a:xfrm>
            <a:custGeom>
              <a:avLst/>
              <a:gdLst>
                <a:gd name="T0" fmla="*/ 0 w 56"/>
                <a:gd name="T1" fmla="*/ 5 h 40"/>
                <a:gd name="T2" fmla="*/ 44 w 56"/>
                <a:gd name="T3" fmla="*/ 8 h 40"/>
                <a:gd name="T4" fmla="*/ 52 w 56"/>
                <a:gd name="T5" fmla="*/ 40 h 40"/>
              </a:gdLst>
              <a:ahLst/>
              <a:cxnLst>
                <a:cxn ang="0">
                  <a:pos x="T0" y="T1"/>
                </a:cxn>
                <a:cxn ang="0">
                  <a:pos x="T2" y="T3"/>
                </a:cxn>
                <a:cxn ang="0">
                  <a:pos x="T4" y="T5"/>
                </a:cxn>
              </a:cxnLst>
              <a:rect l="0" t="0" r="r" b="b"/>
              <a:pathLst>
                <a:path w="56" h="40">
                  <a:moveTo>
                    <a:pt x="0" y="5"/>
                  </a:moveTo>
                  <a:cubicBezTo>
                    <a:pt x="12" y="0"/>
                    <a:pt x="34" y="0"/>
                    <a:pt x="44" y="8"/>
                  </a:cubicBezTo>
                  <a:cubicBezTo>
                    <a:pt x="53" y="16"/>
                    <a:pt x="56" y="29"/>
                    <a:pt x="52" y="40"/>
                  </a:cubicBezTo>
                </a:path>
              </a:pathLst>
            </a:custGeom>
            <a:noFill/>
            <a:ln w="38100" cap="rnd">
              <a:solidFill>
                <a:srgbClr val="36363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30"/>
            <p:cNvSpPr>
              <a:spLocks noChangeShapeType="1"/>
            </p:cNvSpPr>
            <p:nvPr userDrawn="1"/>
          </p:nvSpPr>
          <p:spPr bwMode="auto">
            <a:xfrm flipH="1">
              <a:off x="5881688" y="3482975"/>
              <a:ext cx="14288" cy="0"/>
            </a:xfrm>
            <a:prstGeom prst="line">
              <a:avLst/>
            </a:prstGeom>
            <a:noFill/>
            <a:ln w="381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31"/>
            <p:cNvSpPr>
              <a:spLocks noChangeShapeType="1"/>
            </p:cNvSpPr>
            <p:nvPr userDrawn="1"/>
          </p:nvSpPr>
          <p:spPr bwMode="auto">
            <a:xfrm flipH="1">
              <a:off x="5684838" y="3482975"/>
              <a:ext cx="103188" cy="0"/>
            </a:xfrm>
            <a:prstGeom prst="line">
              <a:avLst/>
            </a:prstGeom>
            <a:noFill/>
            <a:ln w="381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32"/>
            <p:cNvSpPr>
              <a:spLocks noChangeShapeType="1"/>
            </p:cNvSpPr>
            <p:nvPr userDrawn="1"/>
          </p:nvSpPr>
          <p:spPr bwMode="auto">
            <a:xfrm flipH="1">
              <a:off x="6591300" y="2492375"/>
              <a:ext cx="14288" cy="0"/>
            </a:xfrm>
            <a:prstGeom prst="line">
              <a:avLst/>
            </a:prstGeom>
            <a:noFill/>
            <a:ln w="381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3"/>
            <p:cNvSpPr>
              <a:spLocks noChangeShapeType="1"/>
            </p:cNvSpPr>
            <p:nvPr userDrawn="1"/>
          </p:nvSpPr>
          <p:spPr bwMode="auto">
            <a:xfrm flipH="1">
              <a:off x="6399213" y="2492375"/>
              <a:ext cx="98425" cy="0"/>
            </a:xfrm>
            <a:prstGeom prst="line">
              <a:avLst/>
            </a:prstGeom>
            <a:noFill/>
            <a:ln w="381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4"/>
            <p:cNvSpPr>
              <a:spLocks noChangeShapeType="1"/>
            </p:cNvSpPr>
            <p:nvPr userDrawn="1"/>
          </p:nvSpPr>
          <p:spPr bwMode="auto">
            <a:xfrm flipH="1">
              <a:off x="4924425" y="3562350"/>
              <a:ext cx="460375"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5"/>
            <p:cNvSpPr>
              <a:spLocks noChangeShapeType="1"/>
            </p:cNvSpPr>
            <p:nvPr userDrawn="1"/>
          </p:nvSpPr>
          <p:spPr bwMode="auto">
            <a:xfrm flipH="1">
              <a:off x="4694238" y="3562350"/>
              <a:ext cx="66675"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6"/>
            <p:cNvSpPr>
              <a:spLocks noChangeShapeType="1"/>
            </p:cNvSpPr>
            <p:nvPr userDrawn="1"/>
          </p:nvSpPr>
          <p:spPr bwMode="auto">
            <a:xfrm>
              <a:off x="6835775" y="3562350"/>
              <a:ext cx="93663"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37"/>
            <p:cNvSpPr>
              <a:spLocks noChangeShapeType="1"/>
            </p:cNvSpPr>
            <p:nvPr userDrawn="1"/>
          </p:nvSpPr>
          <p:spPr bwMode="auto">
            <a:xfrm>
              <a:off x="7092950" y="3562350"/>
              <a:ext cx="412750"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40"/>
            <p:cNvSpPr>
              <a:spLocks noChangeShapeType="1"/>
            </p:cNvSpPr>
            <p:nvPr userDrawn="1"/>
          </p:nvSpPr>
          <p:spPr bwMode="auto">
            <a:xfrm flipH="1" flipV="1">
              <a:off x="4905375" y="2022475"/>
              <a:ext cx="263525" cy="17780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Line 41"/>
            <p:cNvSpPr>
              <a:spLocks noChangeShapeType="1"/>
            </p:cNvSpPr>
            <p:nvPr userDrawn="1"/>
          </p:nvSpPr>
          <p:spPr bwMode="auto">
            <a:xfrm flipH="1" flipV="1">
              <a:off x="5262563" y="2266950"/>
              <a:ext cx="146050" cy="98425"/>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Line 42"/>
            <p:cNvSpPr>
              <a:spLocks noChangeShapeType="1"/>
            </p:cNvSpPr>
            <p:nvPr userDrawn="1"/>
          </p:nvSpPr>
          <p:spPr bwMode="auto">
            <a:xfrm flipH="1" flipV="1">
              <a:off x="4779963" y="1938338"/>
              <a:ext cx="55563" cy="36513"/>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Line 43"/>
            <p:cNvSpPr>
              <a:spLocks noChangeShapeType="1"/>
            </p:cNvSpPr>
            <p:nvPr userDrawn="1"/>
          </p:nvSpPr>
          <p:spPr bwMode="auto">
            <a:xfrm flipH="1">
              <a:off x="4718050" y="2830513"/>
              <a:ext cx="304800"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Line 44"/>
            <p:cNvSpPr>
              <a:spLocks noChangeShapeType="1"/>
            </p:cNvSpPr>
            <p:nvPr userDrawn="1"/>
          </p:nvSpPr>
          <p:spPr bwMode="auto">
            <a:xfrm flipH="1">
              <a:off x="5135563" y="2830513"/>
              <a:ext cx="165100"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Line 45"/>
            <p:cNvSpPr>
              <a:spLocks noChangeShapeType="1"/>
            </p:cNvSpPr>
            <p:nvPr userDrawn="1"/>
          </p:nvSpPr>
          <p:spPr bwMode="auto">
            <a:xfrm flipH="1">
              <a:off x="4573588" y="2830513"/>
              <a:ext cx="65088"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Line 46"/>
            <p:cNvSpPr>
              <a:spLocks noChangeShapeType="1"/>
            </p:cNvSpPr>
            <p:nvPr userDrawn="1"/>
          </p:nvSpPr>
          <p:spPr bwMode="auto">
            <a:xfrm>
              <a:off x="4849813" y="2286000"/>
              <a:ext cx="450850" cy="19685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47"/>
            <p:cNvSpPr>
              <a:spLocks noChangeShapeType="1"/>
            </p:cNvSpPr>
            <p:nvPr userDrawn="1"/>
          </p:nvSpPr>
          <p:spPr bwMode="auto">
            <a:xfrm>
              <a:off x="4545013" y="2149475"/>
              <a:ext cx="187325" cy="84138"/>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48"/>
            <p:cNvSpPr>
              <a:spLocks noChangeShapeType="1"/>
            </p:cNvSpPr>
            <p:nvPr userDrawn="1"/>
          </p:nvSpPr>
          <p:spPr bwMode="auto">
            <a:xfrm flipV="1">
              <a:off x="4784725" y="2998788"/>
              <a:ext cx="473075" cy="90488"/>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Line 49"/>
            <p:cNvSpPr>
              <a:spLocks noChangeShapeType="1"/>
            </p:cNvSpPr>
            <p:nvPr userDrawn="1"/>
          </p:nvSpPr>
          <p:spPr bwMode="auto">
            <a:xfrm flipV="1">
              <a:off x="4465638" y="3116263"/>
              <a:ext cx="192088" cy="3810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50"/>
            <p:cNvSpPr>
              <a:spLocks noChangeShapeType="1"/>
            </p:cNvSpPr>
            <p:nvPr userDrawn="1"/>
          </p:nvSpPr>
          <p:spPr bwMode="auto">
            <a:xfrm flipH="1" flipV="1">
              <a:off x="4995863" y="2562225"/>
              <a:ext cx="319088" cy="79375"/>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51"/>
            <p:cNvSpPr>
              <a:spLocks noChangeShapeType="1"/>
            </p:cNvSpPr>
            <p:nvPr userDrawn="1"/>
          </p:nvSpPr>
          <p:spPr bwMode="auto">
            <a:xfrm flipH="1" flipV="1">
              <a:off x="4365625" y="2411413"/>
              <a:ext cx="493713" cy="117475"/>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Line 52"/>
            <p:cNvSpPr>
              <a:spLocks noChangeShapeType="1"/>
            </p:cNvSpPr>
            <p:nvPr userDrawn="1"/>
          </p:nvSpPr>
          <p:spPr bwMode="auto">
            <a:xfrm flipH="1">
              <a:off x="5027613" y="3125788"/>
              <a:ext cx="309563" cy="117475"/>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53"/>
            <p:cNvSpPr>
              <a:spLocks noChangeShapeType="1"/>
            </p:cNvSpPr>
            <p:nvPr userDrawn="1"/>
          </p:nvSpPr>
          <p:spPr bwMode="auto">
            <a:xfrm flipH="1">
              <a:off x="4418013" y="3295650"/>
              <a:ext cx="479425" cy="182563"/>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Line 54"/>
            <p:cNvSpPr>
              <a:spLocks noChangeShapeType="1"/>
            </p:cNvSpPr>
            <p:nvPr userDrawn="1"/>
          </p:nvSpPr>
          <p:spPr bwMode="auto">
            <a:xfrm flipV="1">
              <a:off x="7027863" y="2022475"/>
              <a:ext cx="266700" cy="17780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Line 55"/>
            <p:cNvSpPr>
              <a:spLocks noChangeShapeType="1"/>
            </p:cNvSpPr>
            <p:nvPr userDrawn="1"/>
          </p:nvSpPr>
          <p:spPr bwMode="auto">
            <a:xfrm flipV="1">
              <a:off x="6792913" y="2266950"/>
              <a:ext cx="141288" cy="98425"/>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56"/>
            <p:cNvSpPr>
              <a:spLocks noChangeShapeType="1"/>
            </p:cNvSpPr>
            <p:nvPr userDrawn="1"/>
          </p:nvSpPr>
          <p:spPr bwMode="auto">
            <a:xfrm flipV="1">
              <a:off x="7366000" y="1938338"/>
              <a:ext cx="55563" cy="36513"/>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Line 57"/>
            <p:cNvSpPr>
              <a:spLocks noChangeShapeType="1"/>
            </p:cNvSpPr>
            <p:nvPr userDrawn="1"/>
          </p:nvSpPr>
          <p:spPr bwMode="auto">
            <a:xfrm>
              <a:off x="7173913" y="2830513"/>
              <a:ext cx="309563"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58"/>
            <p:cNvSpPr>
              <a:spLocks noChangeShapeType="1"/>
            </p:cNvSpPr>
            <p:nvPr userDrawn="1"/>
          </p:nvSpPr>
          <p:spPr bwMode="auto">
            <a:xfrm>
              <a:off x="6896100" y="2830513"/>
              <a:ext cx="169863"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Line 59"/>
            <p:cNvSpPr>
              <a:spLocks noChangeShapeType="1"/>
            </p:cNvSpPr>
            <p:nvPr userDrawn="1"/>
          </p:nvSpPr>
          <p:spPr bwMode="auto">
            <a:xfrm>
              <a:off x="7562850" y="2830513"/>
              <a:ext cx="60325" cy="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Line 60"/>
            <p:cNvSpPr>
              <a:spLocks noChangeShapeType="1"/>
            </p:cNvSpPr>
            <p:nvPr userDrawn="1"/>
          </p:nvSpPr>
          <p:spPr bwMode="auto">
            <a:xfrm flipH="1">
              <a:off x="6900863" y="2286000"/>
              <a:ext cx="446088" cy="19685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Line 61"/>
            <p:cNvSpPr>
              <a:spLocks noChangeShapeType="1"/>
            </p:cNvSpPr>
            <p:nvPr userDrawn="1"/>
          </p:nvSpPr>
          <p:spPr bwMode="auto">
            <a:xfrm flipH="1">
              <a:off x="7469188" y="2149475"/>
              <a:ext cx="182563" cy="84138"/>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Line 62"/>
            <p:cNvSpPr>
              <a:spLocks noChangeShapeType="1"/>
            </p:cNvSpPr>
            <p:nvPr userDrawn="1"/>
          </p:nvSpPr>
          <p:spPr bwMode="auto">
            <a:xfrm flipH="1" flipV="1">
              <a:off x="6943725" y="2998788"/>
              <a:ext cx="468313" cy="90488"/>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Line 63"/>
            <p:cNvSpPr>
              <a:spLocks noChangeShapeType="1"/>
            </p:cNvSpPr>
            <p:nvPr userDrawn="1"/>
          </p:nvSpPr>
          <p:spPr bwMode="auto">
            <a:xfrm flipH="1" flipV="1">
              <a:off x="7543800" y="3116263"/>
              <a:ext cx="192088" cy="38100"/>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Line 64"/>
            <p:cNvSpPr>
              <a:spLocks noChangeShapeType="1"/>
            </p:cNvSpPr>
            <p:nvPr userDrawn="1"/>
          </p:nvSpPr>
          <p:spPr bwMode="auto">
            <a:xfrm flipV="1">
              <a:off x="6881813" y="2562225"/>
              <a:ext cx="323850" cy="79375"/>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Line 65"/>
            <p:cNvSpPr>
              <a:spLocks noChangeShapeType="1"/>
            </p:cNvSpPr>
            <p:nvPr userDrawn="1"/>
          </p:nvSpPr>
          <p:spPr bwMode="auto">
            <a:xfrm flipV="1">
              <a:off x="7337425" y="2411413"/>
              <a:ext cx="493713" cy="117475"/>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Line 66"/>
            <p:cNvSpPr>
              <a:spLocks noChangeShapeType="1"/>
            </p:cNvSpPr>
            <p:nvPr userDrawn="1"/>
          </p:nvSpPr>
          <p:spPr bwMode="auto">
            <a:xfrm>
              <a:off x="6858000" y="3125788"/>
              <a:ext cx="315913" cy="117475"/>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67"/>
            <p:cNvSpPr>
              <a:spLocks noChangeShapeType="1"/>
            </p:cNvSpPr>
            <p:nvPr userDrawn="1"/>
          </p:nvSpPr>
          <p:spPr bwMode="auto">
            <a:xfrm>
              <a:off x="7299325" y="3295650"/>
              <a:ext cx="479425" cy="182563"/>
            </a:xfrm>
            <a:prstGeom prst="line">
              <a:avLst/>
            </a:prstGeom>
            <a:noFill/>
            <a:ln w="38100" cap="rnd">
              <a:solidFill>
                <a:srgbClr val="36363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8"/>
            <p:cNvSpPr>
              <a:spLocks/>
            </p:cNvSpPr>
            <p:nvPr userDrawn="1"/>
          </p:nvSpPr>
          <p:spPr bwMode="auto">
            <a:xfrm>
              <a:off x="4910138" y="1670050"/>
              <a:ext cx="225425" cy="230188"/>
            </a:xfrm>
            <a:custGeom>
              <a:avLst/>
              <a:gdLst>
                <a:gd name="T0" fmla="*/ 48 w 48"/>
                <a:gd name="T1" fmla="*/ 24 h 49"/>
                <a:gd name="T2" fmla="*/ 28 w 48"/>
                <a:gd name="T3" fmla="*/ 21 h 49"/>
                <a:gd name="T4" fmla="*/ 24 w 48"/>
                <a:gd name="T5" fmla="*/ 0 h 49"/>
                <a:gd name="T6" fmla="*/ 20 w 48"/>
                <a:gd name="T7" fmla="*/ 21 h 49"/>
                <a:gd name="T8" fmla="*/ 0 w 48"/>
                <a:gd name="T9" fmla="*/ 24 h 49"/>
                <a:gd name="T10" fmla="*/ 20 w 48"/>
                <a:gd name="T11" fmla="*/ 28 h 49"/>
                <a:gd name="T12" fmla="*/ 24 w 48"/>
                <a:gd name="T13" fmla="*/ 49 h 49"/>
                <a:gd name="T14" fmla="*/ 28 w 48"/>
                <a:gd name="T15" fmla="*/ 28 h 49"/>
                <a:gd name="T16" fmla="*/ 48 w 48"/>
                <a:gd name="T17"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9">
                  <a:moveTo>
                    <a:pt x="48" y="24"/>
                  </a:moveTo>
                  <a:cubicBezTo>
                    <a:pt x="48" y="23"/>
                    <a:pt x="39" y="21"/>
                    <a:pt x="28" y="21"/>
                  </a:cubicBezTo>
                  <a:cubicBezTo>
                    <a:pt x="27" y="9"/>
                    <a:pt x="26" y="0"/>
                    <a:pt x="24" y="0"/>
                  </a:cubicBezTo>
                  <a:cubicBezTo>
                    <a:pt x="22" y="0"/>
                    <a:pt x="20" y="9"/>
                    <a:pt x="20" y="21"/>
                  </a:cubicBezTo>
                  <a:cubicBezTo>
                    <a:pt x="8" y="21"/>
                    <a:pt x="0" y="23"/>
                    <a:pt x="0" y="24"/>
                  </a:cubicBezTo>
                  <a:cubicBezTo>
                    <a:pt x="0" y="26"/>
                    <a:pt x="8" y="28"/>
                    <a:pt x="20" y="28"/>
                  </a:cubicBezTo>
                  <a:cubicBezTo>
                    <a:pt x="20" y="40"/>
                    <a:pt x="22" y="49"/>
                    <a:pt x="24" y="49"/>
                  </a:cubicBezTo>
                  <a:cubicBezTo>
                    <a:pt x="26" y="49"/>
                    <a:pt x="27" y="40"/>
                    <a:pt x="28" y="28"/>
                  </a:cubicBezTo>
                  <a:cubicBezTo>
                    <a:pt x="39" y="28"/>
                    <a:pt x="48" y="26"/>
                    <a:pt x="48" y="24"/>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9"/>
            <p:cNvSpPr>
              <a:spLocks/>
            </p:cNvSpPr>
            <p:nvPr userDrawn="1"/>
          </p:nvSpPr>
          <p:spPr bwMode="auto">
            <a:xfrm>
              <a:off x="7769225" y="3182938"/>
              <a:ext cx="230188" cy="225425"/>
            </a:xfrm>
            <a:custGeom>
              <a:avLst/>
              <a:gdLst>
                <a:gd name="T0" fmla="*/ 49 w 49"/>
                <a:gd name="T1" fmla="*/ 24 h 48"/>
                <a:gd name="T2" fmla="*/ 28 w 49"/>
                <a:gd name="T3" fmla="*/ 20 h 48"/>
                <a:gd name="T4" fmla="*/ 25 w 49"/>
                <a:gd name="T5" fmla="*/ 0 h 48"/>
                <a:gd name="T6" fmla="*/ 21 w 49"/>
                <a:gd name="T7" fmla="*/ 20 h 48"/>
                <a:gd name="T8" fmla="*/ 0 w 49"/>
                <a:gd name="T9" fmla="*/ 24 h 48"/>
                <a:gd name="T10" fmla="*/ 21 w 49"/>
                <a:gd name="T11" fmla="*/ 28 h 48"/>
                <a:gd name="T12" fmla="*/ 25 w 49"/>
                <a:gd name="T13" fmla="*/ 48 h 48"/>
                <a:gd name="T14" fmla="*/ 28 w 49"/>
                <a:gd name="T15" fmla="*/ 28 h 48"/>
                <a:gd name="T16" fmla="*/ 49 w 49"/>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49" y="24"/>
                  </a:moveTo>
                  <a:cubicBezTo>
                    <a:pt x="49" y="22"/>
                    <a:pt x="40" y="21"/>
                    <a:pt x="28" y="20"/>
                  </a:cubicBezTo>
                  <a:cubicBezTo>
                    <a:pt x="28" y="9"/>
                    <a:pt x="27" y="0"/>
                    <a:pt x="25" y="0"/>
                  </a:cubicBezTo>
                  <a:cubicBezTo>
                    <a:pt x="23" y="0"/>
                    <a:pt x="21" y="9"/>
                    <a:pt x="21" y="20"/>
                  </a:cubicBezTo>
                  <a:cubicBezTo>
                    <a:pt x="9" y="21"/>
                    <a:pt x="0" y="22"/>
                    <a:pt x="0" y="24"/>
                  </a:cubicBezTo>
                  <a:cubicBezTo>
                    <a:pt x="0" y="26"/>
                    <a:pt x="9" y="28"/>
                    <a:pt x="21" y="28"/>
                  </a:cubicBezTo>
                  <a:cubicBezTo>
                    <a:pt x="21" y="40"/>
                    <a:pt x="23" y="48"/>
                    <a:pt x="25" y="48"/>
                  </a:cubicBezTo>
                  <a:cubicBezTo>
                    <a:pt x="27" y="48"/>
                    <a:pt x="28" y="40"/>
                    <a:pt x="28" y="28"/>
                  </a:cubicBezTo>
                  <a:cubicBezTo>
                    <a:pt x="40" y="28"/>
                    <a:pt x="49" y="26"/>
                    <a:pt x="49" y="24"/>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0"/>
            <p:cNvSpPr>
              <a:spLocks/>
            </p:cNvSpPr>
            <p:nvPr userDrawn="1"/>
          </p:nvSpPr>
          <p:spPr bwMode="auto">
            <a:xfrm>
              <a:off x="4310063" y="2924175"/>
              <a:ext cx="150813" cy="150813"/>
            </a:xfrm>
            <a:custGeom>
              <a:avLst/>
              <a:gdLst>
                <a:gd name="T0" fmla="*/ 32 w 32"/>
                <a:gd name="T1" fmla="*/ 16 h 32"/>
                <a:gd name="T2" fmla="*/ 18 w 32"/>
                <a:gd name="T3" fmla="*/ 13 h 32"/>
                <a:gd name="T4" fmla="*/ 16 w 32"/>
                <a:gd name="T5" fmla="*/ 0 h 32"/>
                <a:gd name="T6" fmla="*/ 14 w 32"/>
                <a:gd name="T7" fmla="*/ 13 h 32"/>
                <a:gd name="T8" fmla="*/ 0 w 32"/>
                <a:gd name="T9" fmla="*/ 16 h 32"/>
                <a:gd name="T10" fmla="*/ 14 w 32"/>
                <a:gd name="T11" fmla="*/ 18 h 32"/>
                <a:gd name="T12" fmla="*/ 16 w 32"/>
                <a:gd name="T13" fmla="*/ 32 h 32"/>
                <a:gd name="T14" fmla="*/ 18 w 32"/>
                <a:gd name="T15" fmla="*/ 18 h 32"/>
                <a:gd name="T16" fmla="*/ 32 w 32"/>
                <a:gd name="T17"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32" y="16"/>
                  </a:moveTo>
                  <a:cubicBezTo>
                    <a:pt x="32" y="14"/>
                    <a:pt x="26" y="13"/>
                    <a:pt x="18" y="13"/>
                  </a:cubicBezTo>
                  <a:cubicBezTo>
                    <a:pt x="18" y="6"/>
                    <a:pt x="17" y="0"/>
                    <a:pt x="16" y="0"/>
                  </a:cubicBezTo>
                  <a:cubicBezTo>
                    <a:pt x="15" y="0"/>
                    <a:pt x="14" y="6"/>
                    <a:pt x="14" y="13"/>
                  </a:cubicBezTo>
                  <a:cubicBezTo>
                    <a:pt x="6" y="13"/>
                    <a:pt x="0" y="14"/>
                    <a:pt x="0" y="16"/>
                  </a:cubicBezTo>
                  <a:cubicBezTo>
                    <a:pt x="0" y="17"/>
                    <a:pt x="6" y="18"/>
                    <a:pt x="14" y="18"/>
                  </a:cubicBezTo>
                  <a:cubicBezTo>
                    <a:pt x="14" y="26"/>
                    <a:pt x="15" y="32"/>
                    <a:pt x="16" y="32"/>
                  </a:cubicBezTo>
                  <a:cubicBezTo>
                    <a:pt x="17" y="32"/>
                    <a:pt x="18" y="26"/>
                    <a:pt x="18" y="18"/>
                  </a:cubicBezTo>
                  <a:cubicBezTo>
                    <a:pt x="26" y="18"/>
                    <a:pt x="32" y="17"/>
                    <a:pt x="32" y="16"/>
                  </a:cubicBezTo>
                  <a:close/>
                </a:path>
              </a:pathLst>
            </a:custGeom>
            <a:solidFill>
              <a:srgbClr val="D93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0" name="标题 1">
            <a:extLst>
              <a:ext uri="{FF2B5EF4-FFF2-40B4-BE49-F238E27FC236}">
                <a16:creationId xmlns:a16="http://schemas.microsoft.com/office/drawing/2014/main" id="{557F9A00-EE0C-46DD-BC4E-F2A80507FBF4}"/>
              </a:ext>
            </a:extLst>
          </p:cNvPr>
          <p:cNvSpPr>
            <a:spLocks noGrp="1"/>
          </p:cNvSpPr>
          <p:nvPr userDrawn="1">
            <p:ph type="ctrTitle" hasCustomPrompt="1"/>
          </p:nvPr>
        </p:nvSpPr>
        <p:spPr>
          <a:xfrm>
            <a:off x="3446463" y="3037059"/>
            <a:ext cx="5426076" cy="1621509"/>
          </a:xfrm>
        </p:spPr>
        <p:txBody>
          <a:bodyPr anchor="b">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81" name="文本占位符 62">
            <a:extLst>
              <a:ext uri="{FF2B5EF4-FFF2-40B4-BE49-F238E27FC236}">
                <a16:creationId xmlns:a16="http://schemas.microsoft.com/office/drawing/2014/main" id="{CAFCC2B0-9D84-4E43-A4DD-03C134B2F0C4}"/>
              </a:ext>
            </a:extLst>
          </p:cNvPr>
          <p:cNvSpPr>
            <a:spLocks noGrp="1"/>
          </p:cNvSpPr>
          <p:nvPr userDrawn="1">
            <p:ph type="body" sz="quarter" idx="18" hasCustomPrompt="1"/>
          </p:nvPr>
        </p:nvSpPr>
        <p:spPr>
          <a:xfrm>
            <a:off x="3446463" y="5402972"/>
            <a:ext cx="5426076" cy="310871"/>
          </a:xfrm>
        </p:spPr>
        <p:txBody>
          <a:bodyPr vert="horz" lIns="91440" tIns="45720" rIns="91440" bIns="45720" rtlCol="0">
            <a:normAutofit/>
          </a:bodyPr>
          <a:lstStyle>
            <a:lvl1pPr marL="0" indent="0" algn="ct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82" name="文本占位符 13">
            <a:extLst>
              <a:ext uri="{FF2B5EF4-FFF2-40B4-BE49-F238E27FC236}">
                <a16:creationId xmlns:a16="http://schemas.microsoft.com/office/drawing/2014/main" id="{958AE502-F61E-473F-BBF8-FF5361BDA436}"/>
              </a:ext>
            </a:extLst>
          </p:cNvPr>
          <p:cNvSpPr>
            <a:spLocks noGrp="1"/>
          </p:cNvSpPr>
          <p:nvPr userDrawn="1">
            <p:ph type="body" sz="quarter" idx="10" hasCustomPrompt="1"/>
          </p:nvPr>
        </p:nvSpPr>
        <p:spPr>
          <a:xfrm>
            <a:off x="3446464" y="5106701"/>
            <a:ext cx="5426076"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83" name="Freeform 38">
            <a:extLst>
              <a:ext uri="{FF2B5EF4-FFF2-40B4-BE49-F238E27FC236}">
                <a16:creationId xmlns:a16="http://schemas.microsoft.com/office/drawing/2014/main" id="{BC996855-ACFF-4C56-A88B-1A7733D767C4}"/>
              </a:ext>
            </a:extLst>
          </p:cNvPr>
          <p:cNvSpPr>
            <a:spLocks/>
          </p:cNvSpPr>
          <p:nvPr userDrawn="1"/>
        </p:nvSpPr>
        <p:spPr bwMode="auto">
          <a:xfrm>
            <a:off x="4089400" y="3819790"/>
            <a:ext cx="225425" cy="215900"/>
          </a:xfrm>
          <a:custGeom>
            <a:avLst/>
            <a:gdLst>
              <a:gd name="T0" fmla="*/ 142 w 142"/>
              <a:gd name="T1" fmla="*/ 50 h 136"/>
              <a:gd name="T2" fmla="*/ 92 w 142"/>
              <a:gd name="T3" fmla="*/ 44 h 136"/>
              <a:gd name="T4" fmla="*/ 71 w 142"/>
              <a:gd name="T5" fmla="*/ 0 h 136"/>
              <a:gd name="T6" fmla="*/ 50 w 142"/>
              <a:gd name="T7" fmla="*/ 44 h 136"/>
              <a:gd name="T8" fmla="*/ 0 w 142"/>
              <a:gd name="T9" fmla="*/ 50 h 136"/>
              <a:gd name="T10" fmla="*/ 35 w 142"/>
              <a:gd name="T11" fmla="*/ 86 h 136"/>
              <a:gd name="T12" fmla="*/ 27 w 142"/>
              <a:gd name="T13" fmla="*/ 136 h 136"/>
              <a:gd name="T14" fmla="*/ 71 w 142"/>
              <a:gd name="T15" fmla="*/ 112 h 136"/>
              <a:gd name="T16" fmla="*/ 115 w 142"/>
              <a:gd name="T17" fmla="*/ 136 h 136"/>
              <a:gd name="T18" fmla="*/ 106 w 142"/>
              <a:gd name="T19" fmla="*/ 86 h 136"/>
              <a:gd name="T20" fmla="*/ 142 w 142"/>
              <a:gd name="T21" fmla="*/ 5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36">
                <a:moveTo>
                  <a:pt x="142" y="50"/>
                </a:moveTo>
                <a:lnTo>
                  <a:pt x="92" y="44"/>
                </a:lnTo>
                <a:lnTo>
                  <a:pt x="71" y="0"/>
                </a:lnTo>
                <a:lnTo>
                  <a:pt x="50" y="44"/>
                </a:lnTo>
                <a:lnTo>
                  <a:pt x="0" y="50"/>
                </a:lnTo>
                <a:lnTo>
                  <a:pt x="35" y="86"/>
                </a:lnTo>
                <a:lnTo>
                  <a:pt x="27" y="136"/>
                </a:lnTo>
                <a:lnTo>
                  <a:pt x="71" y="112"/>
                </a:lnTo>
                <a:lnTo>
                  <a:pt x="115" y="136"/>
                </a:lnTo>
                <a:lnTo>
                  <a:pt x="106" y="86"/>
                </a:lnTo>
                <a:lnTo>
                  <a:pt x="142" y="50"/>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9">
            <a:extLst>
              <a:ext uri="{FF2B5EF4-FFF2-40B4-BE49-F238E27FC236}">
                <a16:creationId xmlns:a16="http://schemas.microsoft.com/office/drawing/2014/main" id="{97C69CF7-0E4B-423F-A8F2-94B9473CCD5A}"/>
              </a:ext>
            </a:extLst>
          </p:cNvPr>
          <p:cNvSpPr>
            <a:spLocks/>
          </p:cNvSpPr>
          <p:nvPr userDrawn="1"/>
        </p:nvSpPr>
        <p:spPr bwMode="auto">
          <a:xfrm>
            <a:off x="7886700" y="3819790"/>
            <a:ext cx="220663" cy="215900"/>
          </a:xfrm>
          <a:custGeom>
            <a:avLst/>
            <a:gdLst>
              <a:gd name="T0" fmla="*/ 139 w 139"/>
              <a:gd name="T1" fmla="*/ 50 h 136"/>
              <a:gd name="T2" fmla="*/ 92 w 139"/>
              <a:gd name="T3" fmla="*/ 44 h 136"/>
              <a:gd name="T4" fmla="*/ 68 w 139"/>
              <a:gd name="T5" fmla="*/ 0 h 136"/>
              <a:gd name="T6" fmla="*/ 47 w 139"/>
              <a:gd name="T7" fmla="*/ 44 h 136"/>
              <a:gd name="T8" fmla="*/ 0 w 139"/>
              <a:gd name="T9" fmla="*/ 50 h 136"/>
              <a:gd name="T10" fmla="*/ 35 w 139"/>
              <a:gd name="T11" fmla="*/ 86 h 136"/>
              <a:gd name="T12" fmla="*/ 27 w 139"/>
              <a:gd name="T13" fmla="*/ 136 h 136"/>
              <a:gd name="T14" fmla="*/ 68 w 139"/>
              <a:gd name="T15" fmla="*/ 112 h 136"/>
              <a:gd name="T16" fmla="*/ 112 w 139"/>
              <a:gd name="T17" fmla="*/ 136 h 136"/>
              <a:gd name="T18" fmla="*/ 103 w 139"/>
              <a:gd name="T19" fmla="*/ 86 h 136"/>
              <a:gd name="T20" fmla="*/ 139 w 139"/>
              <a:gd name="T21" fmla="*/ 5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36">
                <a:moveTo>
                  <a:pt x="139" y="50"/>
                </a:moveTo>
                <a:lnTo>
                  <a:pt x="92" y="44"/>
                </a:lnTo>
                <a:lnTo>
                  <a:pt x="68" y="0"/>
                </a:lnTo>
                <a:lnTo>
                  <a:pt x="47" y="44"/>
                </a:lnTo>
                <a:lnTo>
                  <a:pt x="0" y="50"/>
                </a:lnTo>
                <a:lnTo>
                  <a:pt x="35" y="86"/>
                </a:lnTo>
                <a:lnTo>
                  <a:pt x="27" y="136"/>
                </a:lnTo>
                <a:lnTo>
                  <a:pt x="68" y="112"/>
                </a:lnTo>
                <a:lnTo>
                  <a:pt x="112" y="136"/>
                </a:lnTo>
                <a:lnTo>
                  <a:pt x="103" y="86"/>
                </a:lnTo>
                <a:lnTo>
                  <a:pt x="139" y="50"/>
                </a:lnTo>
                <a:close/>
              </a:path>
            </a:pathLst>
          </a:custGeom>
          <a:solidFill>
            <a:srgbClr val="36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74195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84812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744EAF9F-1238-4256-8685-38D88DE9601E}"/>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id="{6CC3A6C9-2ED8-4AB1-B050-024D00D176DF}"/>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0" name="直接连接符 9">
            <a:extLst>
              <a:ext uri="{FF2B5EF4-FFF2-40B4-BE49-F238E27FC236}">
                <a16:creationId xmlns:a16="http://schemas.microsoft.com/office/drawing/2014/main" id="{3DA5466B-F143-4928-884D-7567C6661A62}"/>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a:extLst>
              <a:ext uri="{FF2B5EF4-FFF2-40B4-BE49-F238E27FC236}">
                <a16:creationId xmlns:a16="http://schemas.microsoft.com/office/drawing/2014/main" id="{19A02F72-F69E-4980-A528-ADFA1B685D55}"/>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2021/3/10</a:t>
            </a:fld>
            <a:endParaRPr lang="zh-CN" altLang="en-US"/>
          </a:p>
        </p:txBody>
      </p:sp>
      <p:sp>
        <p:nvSpPr>
          <p:cNvPr id="13" name="灯片编号占位符 5">
            <a:extLst>
              <a:ext uri="{FF2B5EF4-FFF2-40B4-BE49-F238E27FC236}">
                <a16:creationId xmlns:a16="http://schemas.microsoft.com/office/drawing/2014/main" id="{475949C6-99B5-48B7-937B-53274277AE48}"/>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07535"/>
      </p:ext>
    </p:extLst>
  </p:cSld>
  <p:clrMap bg1="lt1" tx1="dk1" bg2="lt2" tx2="dk2" accent1="accent1" accent2="accent2" accent3="accent3" accent4="accent4" accent5="accent5" accent6="accent6" hlink="hlink" folHlink="folHlink"/>
  <p:sldLayoutIdLst>
    <p:sldLayoutId id="2147483664" r:id="rId1"/>
    <p:sldLayoutId id="21474836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3071358" y="3993970"/>
            <a:ext cx="5985783" cy="1260681"/>
          </a:xfrm>
        </p:spPr>
        <p:txBody>
          <a:bodyPr>
            <a:normAutofit/>
          </a:bodyPr>
          <a:lstStyle/>
          <a:p>
            <a:r>
              <a:rPr kumimoji="1" lang="en-US" altLang="zh-CN" dirty="0" err="1">
                <a:cs typeface="Times New Roman" panose="02020603050405020304" pitchFamily="18" charset="0"/>
              </a:rPr>
              <a:t>SplinterDB</a:t>
            </a:r>
            <a:r>
              <a:rPr kumimoji="1" lang="zh-CN" altLang="en-US" dirty="0">
                <a:cs typeface="Times New Roman" panose="02020603050405020304" pitchFamily="18" charset="0"/>
              </a:rPr>
              <a:t> </a:t>
            </a:r>
            <a:r>
              <a:rPr kumimoji="1" lang="en-US" altLang="zh-CN" dirty="0">
                <a:cs typeface="Times New Roman" panose="02020603050405020304" pitchFamily="18" charset="0"/>
              </a:rPr>
              <a:t>&amp;&amp;</a:t>
            </a:r>
            <a:r>
              <a:rPr kumimoji="1" lang="zh-CN" altLang="en-US" dirty="0">
                <a:cs typeface="Times New Roman" panose="02020603050405020304" pitchFamily="18" charset="0"/>
              </a:rPr>
              <a:t> </a:t>
            </a:r>
            <a:r>
              <a:rPr kumimoji="1" lang="en-US" altLang="zh-CN" dirty="0">
                <a:cs typeface="Times New Roman" panose="02020603050405020304" pitchFamily="18" charset="0"/>
              </a:rPr>
              <a:t>FAST</a:t>
            </a:r>
            <a:r>
              <a:rPr kumimoji="1" lang="en-US" altLang="zh-CN" dirty="0">
                <a:latin typeface="Times New Roman" panose="02020603050405020304" pitchFamily="18" charset="0"/>
                <a:cs typeface="Times New Roman" panose="02020603050405020304" pitchFamily="18" charset="0"/>
              </a:rPr>
              <a:t>’</a:t>
            </a:r>
            <a:r>
              <a:rPr kumimoji="1" lang="en-US" altLang="zh-CN" dirty="0">
                <a:cs typeface="Times New Roman" panose="02020603050405020304" pitchFamily="18" charset="0"/>
              </a:rPr>
              <a:t>21</a:t>
            </a:r>
            <a:r>
              <a:rPr kumimoji="1" lang="zh-CN" altLang="en-US" dirty="0">
                <a:cs typeface="Times New Roman" panose="02020603050405020304" pitchFamily="18" charset="0"/>
              </a:rPr>
              <a:t> 论文分享</a:t>
            </a:r>
            <a:endParaRPr lang="zh-CN" altLang="en-US" dirty="0"/>
          </a:p>
        </p:txBody>
      </p:sp>
      <p:sp>
        <p:nvSpPr>
          <p:cNvPr id="7" name="文本占位符 6"/>
          <p:cNvSpPr>
            <a:spLocks noGrp="1"/>
          </p:cNvSpPr>
          <p:nvPr>
            <p:ph type="body" sz="quarter" idx="11"/>
          </p:nvPr>
        </p:nvSpPr>
        <p:spPr>
          <a:xfrm>
            <a:off x="3282950" y="5985803"/>
            <a:ext cx="5594350" cy="296271"/>
          </a:xfrm>
        </p:spPr>
        <p:txBody>
          <a:bodyPr/>
          <a:lstStyle/>
          <a:p>
            <a:r>
              <a:rPr lang="en-US" altLang="zh-CN" dirty="0"/>
              <a:t>2021.3.10</a:t>
            </a:r>
            <a:endParaRPr lang="en-US" altLang="en-US" dirty="0"/>
          </a:p>
        </p:txBody>
      </p:sp>
      <p:sp>
        <p:nvSpPr>
          <p:cNvPr id="3" name="副标题 2">
            <a:extLst>
              <a:ext uri="{FF2B5EF4-FFF2-40B4-BE49-F238E27FC236}">
                <a16:creationId xmlns:a16="http://schemas.microsoft.com/office/drawing/2014/main" id="{3C80A49A-0401-104C-869B-D6E5E8A69846}"/>
              </a:ext>
            </a:extLst>
          </p:cNvPr>
          <p:cNvSpPr>
            <a:spLocks noGrp="1"/>
          </p:cNvSpPr>
          <p:nvPr>
            <p:ph type="subTitle" idx="1"/>
          </p:nvPr>
        </p:nvSpPr>
        <p:spPr>
          <a:xfrm>
            <a:off x="3267075" y="5410133"/>
            <a:ext cx="5594350" cy="558799"/>
          </a:xfrm>
        </p:spPr>
        <p:txBody>
          <a:bodyPr/>
          <a:lstStyle/>
          <a:p>
            <a:r>
              <a:rPr lang="zh-CN" altLang="en-US" dirty="0"/>
              <a:t>深圳对象存储组</a:t>
            </a: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sz="2400" b="0" dirty="0"/>
              <a:t>Flush-then-Compact</a:t>
            </a:r>
            <a:r>
              <a:rPr lang="zh-CN" altLang="en-US" sz="2400" b="0" dirty="0"/>
              <a:t>：加速顺序写的效率</a:t>
            </a:r>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11" name="矩形 10">
            <a:extLst>
              <a:ext uri="{FF2B5EF4-FFF2-40B4-BE49-F238E27FC236}">
                <a16:creationId xmlns:a16="http://schemas.microsoft.com/office/drawing/2014/main" id="{30BC111B-F5D2-CD41-AC6E-DA050D44C1CD}"/>
              </a:ext>
            </a:extLst>
          </p:cNvPr>
          <p:cNvSpPr/>
          <p:nvPr/>
        </p:nvSpPr>
        <p:spPr>
          <a:xfrm>
            <a:off x="5638182" y="3244334"/>
            <a:ext cx="184731" cy="369332"/>
          </a:xfrm>
          <a:prstGeom prst="rect">
            <a:avLst/>
          </a:prstGeom>
        </p:spPr>
        <p:txBody>
          <a:bodyPr wrap="none">
            <a:spAutoFit/>
          </a:bodyPr>
          <a:lstStyle/>
          <a:p>
            <a:endParaRPr lang="zh-CN" altLang="en-US" dirty="0"/>
          </a:p>
        </p:txBody>
      </p:sp>
      <p:pic>
        <p:nvPicPr>
          <p:cNvPr id="3" name="图片 2">
            <a:extLst>
              <a:ext uri="{FF2B5EF4-FFF2-40B4-BE49-F238E27FC236}">
                <a16:creationId xmlns:a16="http://schemas.microsoft.com/office/drawing/2014/main" id="{D82C0915-59E8-9644-81C5-A9F6CD89DD73}"/>
              </a:ext>
            </a:extLst>
          </p:cNvPr>
          <p:cNvPicPr>
            <a:picLocks noChangeAspect="1"/>
          </p:cNvPicPr>
          <p:nvPr/>
        </p:nvPicPr>
        <p:blipFill>
          <a:blip r:embed="rId2"/>
          <a:stretch>
            <a:fillRect/>
          </a:stretch>
        </p:blipFill>
        <p:spPr>
          <a:xfrm>
            <a:off x="6451956" y="2823009"/>
            <a:ext cx="4436387" cy="1401864"/>
          </a:xfrm>
          <a:prstGeom prst="rect">
            <a:avLst/>
          </a:prstGeom>
        </p:spPr>
      </p:pic>
      <p:sp>
        <p:nvSpPr>
          <p:cNvPr id="7" name="矩形 6">
            <a:extLst>
              <a:ext uri="{FF2B5EF4-FFF2-40B4-BE49-F238E27FC236}">
                <a16:creationId xmlns:a16="http://schemas.microsoft.com/office/drawing/2014/main" id="{1E4B051F-65B1-D24C-9206-9FCF4721C6B3}"/>
              </a:ext>
            </a:extLst>
          </p:cNvPr>
          <p:cNvSpPr/>
          <p:nvPr/>
        </p:nvSpPr>
        <p:spPr>
          <a:xfrm>
            <a:off x="743722" y="1355053"/>
            <a:ext cx="4742872" cy="78707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B+/B</a:t>
            </a:r>
            <a:r>
              <a:rPr lang="el-GR" altLang="zh-CN" sz="1600" dirty="0"/>
              <a:t>ε-</a:t>
            </a:r>
            <a:r>
              <a:rPr lang="en-US" altLang="zh-CN" sz="1600" dirty="0"/>
              <a:t>tree</a:t>
            </a:r>
            <a:r>
              <a:rPr lang="zh-CN" altLang="en-US" sz="1600" dirty="0"/>
              <a:t> 顺序写操作充分利用了局部热点数据， 磁盘</a:t>
            </a:r>
            <a:r>
              <a:rPr lang="en-US" altLang="zh-CN" sz="1600" dirty="0"/>
              <a:t>IO</a:t>
            </a:r>
            <a:r>
              <a:rPr lang="zh-CN" altLang="en-US" sz="1600" dirty="0"/>
              <a:t>次数大大降低</a:t>
            </a:r>
            <a:endParaRPr lang="en-US" altLang="zh-CN" sz="1600" dirty="0"/>
          </a:p>
        </p:txBody>
      </p:sp>
      <p:pic>
        <p:nvPicPr>
          <p:cNvPr id="10" name="图片 9">
            <a:extLst>
              <a:ext uri="{FF2B5EF4-FFF2-40B4-BE49-F238E27FC236}">
                <a16:creationId xmlns:a16="http://schemas.microsoft.com/office/drawing/2014/main" id="{60408394-D487-5A4C-98A9-35D2E8B11E5F}"/>
              </a:ext>
            </a:extLst>
          </p:cNvPr>
          <p:cNvPicPr>
            <a:picLocks noChangeAspect="1"/>
          </p:cNvPicPr>
          <p:nvPr/>
        </p:nvPicPr>
        <p:blipFill>
          <a:blip r:embed="rId3"/>
          <a:stretch>
            <a:fillRect/>
          </a:stretch>
        </p:blipFill>
        <p:spPr>
          <a:xfrm>
            <a:off x="1093043" y="2261778"/>
            <a:ext cx="4245034" cy="2082164"/>
          </a:xfrm>
          <a:prstGeom prst="rect">
            <a:avLst/>
          </a:prstGeom>
        </p:spPr>
      </p:pic>
      <p:pic>
        <p:nvPicPr>
          <p:cNvPr id="12" name="图片 11">
            <a:extLst>
              <a:ext uri="{FF2B5EF4-FFF2-40B4-BE49-F238E27FC236}">
                <a16:creationId xmlns:a16="http://schemas.microsoft.com/office/drawing/2014/main" id="{BB1FB504-BDDA-8F47-BA9E-0E196081A130}"/>
              </a:ext>
            </a:extLst>
          </p:cNvPr>
          <p:cNvPicPr>
            <a:picLocks noChangeAspect="1"/>
          </p:cNvPicPr>
          <p:nvPr/>
        </p:nvPicPr>
        <p:blipFill>
          <a:blip r:embed="rId4"/>
          <a:stretch>
            <a:fillRect/>
          </a:stretch>
        </p:blipFill>
        <p:spPr>
          <a:xfrm>
            <a:off x="1051204" y="4463592"/>
            <a:ext cx="4328711" cy="2082165"/>
          </a:xfrm>
          <a:prstGeom prst="rect">
            <a:avLst/>
          </a:prstGeom>
        </p:spPr>
      </p:pic>
      <p:cxnSp>
        <p:nvCxnSpPr>
          <p:cNvPr id="13" name="直线连接符 12">
            <a:extLst>
              <a:ext uri="{FF2B5EF4-FFF2-40B4-BE49-F238E27FC236}">
                <a16:creationId xmlns:a16="http://schemas.microsoft.com/office/drawing/2014/main" id="{6A87842A-D7F3-F043-BB79-AB8D81416018}"/>
              </a:ext>
            </a:extLst>
          </p:cNvPr>
          <p:cNvCxnSpPr>
            <a:cxnSpLocks/>
          </p:cNvCxnSpPr>
          <p:nvPr/>
        </p:nvCxnSpPr>
        <p:spPr>
          <a:xfrm>
            <a:off x="5816032" y="1318425"/>
            <a:ext cx="0" cy="5201162"/>
          </a:xfrm>
          <a:prstGeom prst="line">
            <a:avLst/>
          </a:prstGeom>
        </p:spPr>
        <p:style>
          <a:lnRef idx="1">
            <a:schemeClr val="dk1"/>
          </a:lnRef>
          <a:fillRef idx="0">
            <a:schemeClr val="dk1"/>
          </a:fillRef>
          <a:effectRef idx="0">
            <a:schemeClr val="dk1"/>
          </a:effectRef>
          <a:fontRef idx="minor">
            <a:schemeClr val="tx1"/>
          </a:fontRef>
        </p:style>
      </p:cxnSp>
      <p:sp>
        <p:nvSpPr>
          <p:cNvPr id="16" name="矩形 15">
            <a:extLst>
              <a:ext uri="{FF2B5EF4-FFF2-40B4-BE49-F238E27FC236}">
                <a16:creationId xmlns:a16="http://schemas.microsoft.com/office/drawing/2014/main" id="{5DCE1EEA-0022-984E-A6F4-8A3905973BF4}"/>
              </a:ext>
            </a:extLst>
          </p:cNvPr>
          <p:cNvSpPr/>
          <p:nvPr/>
        </p:nvSpPr>
        <p:spPr>
          <a:xfrm>
            <a:off x="6145470" y="1355053"/>
            <a:ext cx="5302805" cy="15240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在</a:t>
            </a:r>
            <a:r>
              <a:rPr lang="en-US" altLang="zh-CN" sz="1600" dirty="0"/>
              <a:t>STB</a:t>
            </a:r>
            <a:r>
              <a:rPr lang="el-GR" altLang="zh-CN" sz="1600" dirty="0"/>
              <a:t>ε-</a:t>
            </a:r>
            <a:r>
              <a:rPr lang="en-US" altLang="zh-CN" sz="1600" dirty="0"/>
              <a:t>tree</a:t>
            </a:r>
            <a:r>
              <a:rPr lang="zh-CN" altLang="en-US" sz="1600" dirty="0"/>
              <a:t> 中顺序写会触发大量</a:t>
            </a:r>
            <a:r>
              <a:rPr lang="en-US" altLang="zh-CN" sz="1600" dirty="0"/>
              <a:t>compaction</a:t>
            </a:r>
          </a:p>
          <a:p>
            <a:pPr marL="285750" indent="-285750">
              <a:lnSpc>
                <a:spcPct val="150000"/>
              </a:lnSpc>
              <a:buFont typeface="Arial" panose="020B0604020202020204" pitchFamily="34" charset="0"/>
              <a:buChar char="•"/>
            </a:pPr>
            <a:r>
              <a:rPr lang="zh-CN" altLang="en-US" sz="1600" dirty="0"/>
              <a:t>先</a:t>
            </a:r>
            <a:r>
              <a:rPr lang="en-US" altLang="zh-CN" sz="1600" dirty="0"/>
              <a:t>flush</a:t>
            </a:r>
            <a:r>
              <a:rPr lang="zh-CN" altLang="en-US" sz="1600" dirty="0"/>
              <a:t>：新分支指针指向原分支，原分支指针无效</a:t>
            </a:r>
            <a:endParaRPr lang="en-US" altLang="zh-CN" sz="1600" dirty="0"/>
          </a:p>
          <a:p>
            <a:pPr marL="285750" indent="-285750">
              <a:lnSpc>
                <a:spcPct val="150000"/>
              </a:lnSpc>
              <a:buFont typeface="Arial" panose="020B0604020202020204" pitchFamily="34" charset="0"/>
              <a:buChar char="•"/>
            </a:pPr>
            <a:r>
              <a:rPr lang="zh-CN" altLang="en-US" sz="1600" dirty="0"/>
              <a:t>后台异步</a:t>
            </a:r>
            <a:r>
              <a:rPr lang="en-US" altLang="zh-CN" sz="1600" dirty="0"/>
              <a:t>compaction</a:t>
            </a:r>
          </a:p>
          <a:p>
            <a:pPr marL="285750" indent="-285750">
              <a:lnSpc>
                <a:spcPct val="150000"/>
              </a:lnSpc>
              <a:buFont typeface="Arial" panose="020B0604020202020204" pitchFamily="34" charset="0"/>
              <a:buChar char="•"/>
            </a:pPr>
            <a:endParaRPr lang="en-US" altLang="zh-CN" sz="1600" dirty="0"/>
          </a:p>
        </p:txBody>
      </p:sp>
      <p:pic>
        <p:nvPicPr>
          <p:cNvPr id="17" name="图片 16">
            <a:extLst>
              <a:ext uri="{FF2B5EF4-FFF2-40B4-BE49-F238E27FC236}">
                <a16:creationId xmlns:a16="http://schemas.microsoft.com/office/drawing/2014/main" id="{50951F9E-5F43-1F4A-ADFE-D34BF331FF3D}"/>
              </a:ext>
            </a:extLst>
          </p:cNvPr>
          <p:cNvPicPr>
            <a:picLocks noChangeAspect="1"/>
          </p:cNvPicPr>
          <p:nvPr/>
        </p:nvPicPr>
        <p:blipFill>
          <a:blip r:embed="rId5"/>
          <a:stretch>
            <a:fillRect/>
          </a:stretch>
        </p:blipFill>
        <p:spPr>
          <a:xfrm>
            <a:off x="6217486" y="4590895"/>
            <a:ext cx="2601261" cy="2047464"/>
          </a:xfrm>
          <a:prstGeom prst="rect">
            <a:avLst/>
          </a:prstGeom>
        </p:spPr>
      </p:pic>
      <p:pic>
        <p:nvPicPr>
          <p:cNvPr id="18" name="图片 17">
            <a:extLst>
              <a:ext uri="{FF2B5EF4-FFF2-40B4-BE49-F238E27FC236}">
                <a16:creationId xmlns:a16="http://schemas.microsoft.com/office/drawing/2014/main" id="{CC837DDB-18BD-FE42-818F-AC7B2348B2D8}"/>
              </a:ext>
            </a:extLst>
          </p:cNvPr>
          <p:cNvPicPr>
            <a:picLocks noChangeAspect="1"/>
          </p:cNvPicPr>
          <p:nvPr/>
        </p:nvPicPr>
        <p:blipFill>
          <a:blip r:embed="rId6"/>
          <a:stretch>
            <a:fillRect/>
          </a:stretch>
        </p:blipFill>
        <p:spPr>
          <a:xfrm>
            <a:off x="9220200" y="4590895"/>
            <a:ext cx="2502456" cy="2047464"/>
          </a:xfrm>
          <a:prstGeom prst="rect">
            <a:avLst/>
          </a:prstGeom>
        </p:spPr>
      </p:pic>
    </p:spTree>
    <p:extLst>
      <p:ext uri="{BB962C8B-B14F-4D97-AF65-F5344CB8AC3E}">
        <p14:creationId xmlns:p14="http://schemas.microsoft.com/office/powerpoint/2010/main" val="999483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sz="2400" b="0" dirty="0" err="1"/>
              <a:t>SplinterDB</a:t>
            </a:r>
            <a:endParaRPr lang="zh-CN" altLang="en-US" sz="2400" b="0" dirty="0"/>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43" name="矩形 42">
            <a:extLst>
              <a:ext uri="{FF2B5EF4-FFF2-40B4-BE49-F238E27FC236}">
                <a16:creationId xmlns:a16="http://schemas.microsoft.com/office/drawing/2014/main" id="{DA6FA4C3-410D-3741-98EA-94921087BDF7}"/>
              </a:ext>
            </a:extLst>
          </p:cNvPr>
          <p:cNvSpPr/>
          <p:nvPr/>
        </p:nvSpPr>
        <p:spPr>
          <a:xfrm>
            <a:off x="669922" y="1220364"/>
            <a:ext cx="8397877" cy="226440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1600" dirty="0"/>
              <a:t>STB </a:t>
            </a:r>
            <a:r>
              <a:rPr lang="el-GR" altLang="zh-CN" sz="1600" dirty="0"/>
              <a:t>ε-</a:t>
            </a:r>
            <a:r>
              <a:rPr lang="en-US" altLang="zh-CN" sz="1600" dirty="0"/>
              <a:t>tree</a:t>
            </a:r>
          </a:p>
          <a:p>
            <a:pPr marL="342900" indent="-342900">
              <a:lnSpc>
                <a:spcPct val="150000"/>
              </a:lnSpc>
              <a:buFont typeface="Arial" panose="020B0604020202020204" pitchFamily="34" charset="0"/>
              <a:buChar char="•"/>
            </a:pPr>
            <a:r>
              <a:rPr lang="zh-CN" altLang="en-US" sz="1600" dirty="0"/>
              <a:t>高并发</a:t>
            </a:r>
            <a:r>
              <a:rPr lang="en-US" altLang="zh-CN" sz="1600" dirty="0" err="1"/>
              <a:t>memtable</a:t>
            </a:r>
            <a:r>
              <a:rPr lang="zh-CN" altLang="en-US" sz="1600" dirty="0"/>
              <a:t>（</a:t>
            </a:r>
            <a:r>
              <a:rPr lang="en-US" altLang="zh-CN" sz="1600" dirty="0"/>
              <a:t> </a:t>
            </a:r>
            <a:r>
              <a:rPr lang="zh-CN" altLang="en-US" sz="1600" dirty="0"/>
              <a:t>借鉴 </a:t>
            </a:r>
            <a:r>
              <a:rPr lang="en-US" altLang="zh-CN" sz="1600" dirty="0"/>
              <a:t>B-trees, shadowing, and clones</a:t>
            </a:r>
            <a:r>
              <a:rPr lang="zh-CN" altLang="en-US" sz="1600" dirty="0"/>
              <a:t>）</a:t>
            </a:r>
            <a:endParaRPr lang="en-US" altLang="zh-CN" sz="1600" dirty="0"/>
          </a:p>
          <a:p>
            <a:pPr marL="342900" indent="-342900">
              <a:lnSpc>
                <a:spcPct val="150000"/>
              </a:lnSpc>
              <a:buFont typeface="Arial" panose="020B0604020202020204" pitchFamily="34" charset="0"/>
              <a:buChar char="•"/>
            </a:pPr>
            <a:r>
              <a:rPr lang="zh-CN" altLang="en-US" sz="1600" dirty="0"/>
              <a:t>用户级</a:t>
            </a:r>
            <a:r>
              <a:rPr lang="en-US" altLang="zh-CN" sz="1600" dirty="0"/>
              <a:t>cache</a:t>
            </a:r>
            <a:r>
              <a:rPr lang="zh-CN" altLang="en-US" sz="1600" dirty="0"/>
              <a:t>和分布式锁 （借鉴 </a:t>
            </a:r>
            <a:r>
              <a:rPr lang="en-US" altLang="zh-CN" sz="1600" dirty="0"/>
              <a:t>Scalable reader-writer locks for parallel systems</a:t>
            </a:r>
            <a:r>
              <a:rPr lang="zh-CN" altLang="en-US" sz="1600" dirty="0"/>
              <a:t>）</a:t>
            </a:r>
            <a:endParaRPr lang="en-US" altLang="zh-CN" sz="1600" dirty="0"/>
          </a:p>
          <a:p>
            <a:pPr marL="342900" indent="-342900">
              <a:lnSpc>
                <a:spcPct val="150000"/>
              </a:lnSpc>
              <a:buFont typeface="Arial" panose="020B0604020202020204" pitchFamily="34" charset="0"/>
              <a:buChar char="•"/>
            </a:pPr>
            <a:r>
              <a:rPr lang="en-US" altLang="zh-CN" sz="1600" dirty="0"/>
              <a:t>Quotient ﬁlter</a:t>
            </a:r>
            <a:r>
              <a:rPr lang="zh-CN" altLang="en-US" sz="1600" dirty="0"/>
              <a:t> （借鉴 </a:t>
            </a:r>
            <a:r>
              <a:rPr lang="en-US" altLang="zh-CN" sz="1600" dirty="0"/>
              <a:t>A general-purpose counting ﬁlter: Making every bit count</a:t>
            </a:r>
            <a:r>
              <a:rPr lang="zh-CN" altLang="en-US" sz="1600" dirty="0"/>
              <a:t>）</a:t>
            </a:r>
            <a:endParaRPr lang="en-US" altLang="zh-CN" sz="1600" dirty="0"/>
          </a:p>
          <a:p>
            <a:pPr marL="342900" indent="-342900">
              <a:lnSpc>
                <a:spcPct val="150000"/>
              </a:lnSpc>
              <a:buFont typeface="Arial" panose="020B0604020202020204" pitchFamily="34" charset="0"/>
              <a:buChar char="•"/>
            </a:pPr>
            <a:r>
              <a:rPr lang="zh-CN" altLang="en-US" sz="1600" dirty="0"/>
              <a:t>写日志和恢复 （借鉴 </a:t>
            </a:r>
            <a:r>
              <a:rPr lang="en-US" altLang="zh-CN" sz="1600" dirty="0"/>
              <a:t>Closing the performance gap between volatile and persistent </a:t>
            </a:r>
            <a:r>
              <a:rPr lang="en-US" altLang="zh-CN" sz="1600" dirty="0" err="1"/>
              <a:t>keyvalue</a:t>
            </a:r>
            <a:r>
              <a:rPr lang="en-US" altLang="zh-CN" sz="1600" dirty="0"/>
              <a:t> stores using cross-referencing logs</a:t>
            </a:r>
            <a:r>
              <a:rPr lang="zh-CN" altLang="en-US" sz="1600" dirty="0"/>
              <a:t>）</a:t>
            </a:r>
            <a:endParaRPr lang="en-US" altLang="zh-CN" sz="1600" dirty="0"/>
          </a:p>
        </p:txBody>
      </p:sp>
    </p:spTree>
    <p:extLst>
      <p:ext uri="{BB962C8B-B14F-4D97-AF65-F5344CB8AC3E}">
        <p14:creationId xmlns:p14="http://schemas.microsoft.com/office/powerpoint/2010/main" val="2629242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a:xfrm>
            <a:off x="669924" y="1"/>
            <a:ext cx="10850563" cy="1028699"/>
          </a:xfrm>
        </p:spPr>
        <p:txBody>
          <a:bodyPr/>
          <a:lstStyle/>
          <a:p>
            <a:r>
              <a:rPr lang="en-US" altLang="zh-CN" dirty="0"/>
              <a:t>FAST’21 </a:t>
            </a:r>
            <a:r>
              <a:rPr lang="zh-CN" altLang="en-US" dirty="0"/>
              <a:t>论文总览</a:t>
            </a:r>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12</a:t>
            </a:fld>
            <a:endParaRPr lang="zh-CN" altLang="en-US"/>
          </a:p>
        </p:txBody>
      </p:sp>
      <p:sp>
        <p:nvSpPr>
          <p:cNvPr id="42" name="矩形 41">
            <a:extLst>
              <a:ext uri="{FF2B5EF4-FFF2-40B4-BE49-F238E27FC236}">
                <a16:creationId xmlns:a16="http://schemas.microsoft.com/office/drawing/2014/main" id="{12979BD0-ADFE-EA46-A8F4-759025392688}"/>
              </a:ext>
            </a:extLst>
          </p:cNvPr>
          <p:cNvSpPr/>
          <p:nvPr/>
        </p:nvSpPr>
        <p:spPr>
          <a:xfrm>
            <a:off x="669924" y="1473565"/>
            <a:ext cx="4729390" cy="378045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6</a:t>
            </a:r>
            <a:r>
              <a:rPr lang="zh-CN" altLang="en-US" dirty="0"/>
              <a:t>个主题，</a:t>
            </a:r>
            <a:r>
              <a:rPr lang="en-US" altLang="zh-CN" dirty="0"/>
              <a:t>28/130</a:t>
            </a:r>
            <a:r>
              <a:rPr lang="zh-CN" altLang="en-US" dirty="0"/>
              <a:t>篇论文，国内</a:t>
            </a:r>
            <a:r>
              <a:rPr lang="en-US" altLang="zh-CN" dirty="0"/>
              <a:t>11</a:t>
            </a:r>
            <a:r>
              <a:rPr lang="zh-CN" altLang="en-US" dirty="0"/>
              <a:t>篇</a:t>
            </a:r>
            <a:endParaRPr lang="en-US" altLang="zh-CN" dirty="0"/>
          </a:p>
          <a:p>
            <a:pPr marL="800100" lvl="1" indent="-342900">
              <a:lnSpc>
                <a:spcPct val="150000"/>
              </a:lnSpc>
              <a:buFont typeface="Wingdings" pitchFamily="2" charset="2"/>
              <a:buChar char="ü"/>
            </a:pPr>
            <a:r>
              <a:rPr lang="zh-CN" altLang="en-US" dirty="0"/>
              <a:t>索引和</a:t>
            </a:r>
            <a:r>
              <a:rPr lang="en-US" altLang="zh-CN" dirty="0" err="1"/>
              <a:t>kv</a:t>
            </a:r>
            <a:r>
              <a:rPr lang="zh-CN" altLang="en-US" dirty="0"/>
              <a:t>存储 </a:t>
            </a:r>
            <a:r>
              <a:rPr lang="en-US" altLang="zh-CN" dirty="0"/>
              <a:t>4</a:t>
            </a:r>
          </a:p>
          <a:p>
            <a:pPr marL="800100" lvl="1" indent="-342900">
              <a:lnSpc>
                <a:spcPct val="150000"/>
              </a:lnSpc>
              <a:buFont typeface="Wingdings" pitchFamily="2" charset="2"/>
              <a:buChar char="ü"/>
            </a:pPr>
            <a:r>
              <a:rPr lang="zh-CN" altLang="en-US" dirty="0"/>
              <a:t>文件系统 </a:t>
            </a:r>
            <a:r>
              <a:rPr lang="en-US" altLang="zh-CN" dirty="0"/>
              <a:t>5</a:t>
            </a:r>
          </a:p>
          <a:p>
            <a:pPr marL="800100" lvl="1" indent="-342900">
              <a:lnSpc>
                <a:spcPct val="150000"/>
              </a:lnSpc>
              <a:buFont typeface="Wingdings" pitchFamily="2" charset="2"/>
              <a:buChar char="ü"/>
            </a:pPr>
            <a:r>
              <a:rPr lang="zh-CN" altLang="en-US" dirty="0"/>
              <a:t>事务和重复数据删除 </a:t>
            </a:r>
            <a:r>
              <a:rPr lang="en-US" altLang="zh-CN" dirty="0"/>
              <a:t>5</a:t>
            </a:r>
          </a:p>
          <a:p>
            <a:pPr marL="800100" lvl="1" indent="-342900">
              <a:lnSpc>
                <a:spcPct val="150000"/>
              </a:lnSpc>
              <a:buFont typeface="Wingdings" pitchFamily="2" charset="2"/>
              <a:buChar char="ü"/>
            </a:pPr>
            <a:r>
              <a:rPr lang="zh-CN" altLang="en-US" dirty="0"/>
              <a:t>云和分布式系统 </a:t>
            </a:r>
            <a:r>
              <a:rPr lang="en-US" altLang="zh-CN" dirty="0"/>
              <a:t>5</a:t>
            </a:r>
          </a:p>
          <a:p>
            <a:pPr marL="800100" lvl="1" indent="-342900">
              <a:lnSpc>
                <a:spcPct val="150000"/>
              </a:lnSpc>
              <a:buFont typeface="Wingdings" pitchFamily="2" charset="2"/>
              <a:buChar char="ü"/>
            </a:pPr>
            <a:r>
              <a:rPr lang="zh-CN" altLang="en-US" dirty="0"/>
              <a:t>缓存 </a:t>
            </a:r>
            <a:r>
              <a:rPr lang="en-US" altLang="zh-CN" dirty="0"/>
              <a:t>4</a:t>
            </a:r>
          </a:p>
          <a:p>
            <a:pPr marL="800100" lvl="1" indent="-342900">
              <a:lnSpc>
                <a:spcPct val="150000"/>
              </a:lnSpc>
              <a:buFont typeface="Wingdings" pitchFamily="2" charset="2"/>
              <a:buChar char="ü"/>
            </a:pPr>
            <a:r>
              <a:rPr lang="en-US" altLang="zh-CN" dirty="0"/>
              <a:t>SSD</a:t>
            </a:r>
            <a:r>
              <a:rPr lang="zh-CN" altLang="en-US" dirty="0"/>
              <a:t> </a:t>
            </a:r>
            <a:r>
              <a:rPr lang="en-US" altLang="zh-CN" dirty="0"/>
              <a:t>5</a:t>
            </a:r>
          </a:p>
          <a:p>
            <a:pPr>
              <a:lnSpc>
                <a:spcPct val="150000"/>
              </a:lnSpc>
            </a:pPr>
            <a:endParaRPr lang="en-US" altLang="zh-CN" dirty="0">
              <a:solidFill>
                <a:srgbClr val="FF0000"/>
              </a:solidFill>
            </a:endParaRPr>
          </a:p>
          <a:p>
            <a:pPr marL="342900" indent="-342900">
              <a:lnSpc>
                <a:spcPct val="150000"/>
              </a:lnSpc>
              <a:buFont typeface="Wingdings" pitchFamily="2" charset="2"/>
              <a:buChar char="ü"/>
            </a:pPr>
            <a:endParaRPr lang="en-US" altLang="zh-CN" dirty="0"/>
          </a:p>
        </p:txBody>
      </p:sp>
      <p:pic>
        <p:nvPicPr>
          <p:cNvPr id="6" name="图片 5">
            <a:extLst>
              <a:ext uri="{FF2B5EF4-FFF2-40B4-BE49-F238E27FC236}">
                <a16:creationId xmlns:a16="http://schemas.microsoft.com/office/drawing/2014/main" id="{2881C6EF-EDD9-FD45-AA14-E53922052BC3}"/>
              </a:ext>
            </a:extLst>
          </p:cNvPr>
          <p:cNvPicPr>
            <a:picLocks noChangeAspect="1"/>
          </p:cNvPicPr>
          <p:nvPr/>
        </p:nvPicPr>
        <p:blipFill>
          <a:blip r:embed="rId2"/>
          <a:stretch>
            <a:fillRect/>
          </a:stretch>
        </p:blipFill>
        <p:spPr>
          <a:xfrm>
            <a:off x="5881887" y="1585153"/>
            <a:ext cx="5638600" cy="4098856"/>
          </a:xfrm>
          <a:prstGeom prst="rect">
            <a:avLst/>
          </a:prstGeom>
        </p:spPr>
      </p:pic>
    </p:spTree>
    <p:extLst>
      <p:ext uri="{BB962C8B-B14F-4D97-AF65-F5344CB8AC3E}">
        <p14:creationId xmlns:p14="http://schemas.microsoft.com/office/powerpoint/2010/main" val="25621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lstStyle/>
          <a:p>
            <a:r>
              <a:rPr lang="zh-CN" altLang="en-US" dirty="0">
                <a:solidFill>
                  <a:srgbClr val="FF0000"/>
                </a:solidFill>
              </a:rPr>
              <a:t>热点</a:t>
            </a:r>
            <a:r>
              <a:rPr lang="en-US" altLang="zh-CN" dirty="0">
                <a:solidFill>
                  <a:srgbClr val="FF0000"/>
                </a:solidFill>
              </a:rPr>
              <a:t>1:</a:t>
            </a:r>
            <a:r>
              <a:rPr lang="zh-CN" altLang="en-US" dirty="0">
                <a:solidFill>
                  <a:srgbClr val="FF0000"/>
                </a:solidFill>
              </a:rPr>
              <a:t> </a:t>
            </a:r>
            <a:r>
              <a:rPr lang="zh-CN" altLang="en-US" dirty="0"/>
              <a:t>新硬件场景下体系结构优化 </a:t>
            </a:r>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7" name="矩形 6">
            <a:extLst>
              <a:ext uri="{FF2B5EF4-FFF2-40B4-BE49-F238E27FC236}">
                <a16:creationId xmlns:a16="http://schemas.microsoft.com/office/drawing/2014/main" id="{9BDA37B0-BA98-F247-8D37-06C5F7159AD1}"/>
              </a:ext>
            </a:extLst>
          </p:cNvPr>
          <p:cNvSpPr/>
          <p:nvPr/>
        </p:nvSpPr>
        <p:spPr>
          <a:xfrm>
            <a:off x="669924" y="1324301"/>
            <a:ext cx="10264548" cy="415722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1600" dirty="0"/>
              <a:t>Intel</a:t>
            </a:r>
            <a:r>
              <a:rPr lang="zh-CN" altLang="en-US" sz="1600" dirty="0"/>
              <a:t> 推出第一款 </a:t>
            </a:r>
            <a:r>
              <a:rPr lang="en-US" altLang="zh-CN" sz="1600" dirty="0"/>
              <a:t>Intel Optane DC Persistent Memory</a:t>
            </a:r>
            <a:r>
              <a:rPr lang="zh-CN" altLang="en-US" sz="1600" dirty="0"/>
              <a:t>（</a:t>
            </a:r>
            <a:r>
              <a:rPr lang="en-US" altLang="zh-CN" sz="1600" dirty="0"/>
              <a:t>19</a:t>
            </a:r>
            <a:r>
              <a:rPr lang="zh-CN" altLang="en-US" sz="1600" dirty="0"/>
              <a:t>年</a:t>
            </a:r>
            <a:r>
              <a:rPr lang="en-US" altLang="zh-CN" sz="1600" dirty="0"/>
              <a:t>4</a:t>
            </a:r>
            <a:r>
              <a:rPr lang="zh-CN" altLang="en-US" sz="1600" dirty="0"/>
              <a:t>月）</a:t>
            </a:r>
            <a:endParaRPr lang="en-US" altLang="zh-CN" sz="1600" dirty="0"/>
          </a:p>
          <a:p>
            <a:pPr marL="800100" lvl="1" indent="-342900">
              <a:lnSpc>
                <a:spcPct val="150000"/>
              </a:lnSpc>
              <a:buFont typeface="Wingdings" pitchFamily="2" charset="2"/>
              <a:buChar char="ü"/>
            </a:pPr>
            <a:r>
              <a:rPr lang="zh-CN" altLang="en-US" sz="1600" dirty="0"/>
              <a:t>最大读带宽</a:t>
            </a:r>
            <a:r>
              <a:rPr lang="en-US" altLang="zh-CN" sz="1600" dirty="0"/>
              <a:t>39.4GB/s;</a:t>
            </a:r>
            <a:r>
              <a:rPr lang="zh-CN" altLang="en-US" sz="1600" dirty="0"/>
              <a:t> 写带宽</a:t>
            </a:r>
            <a:r>
              <a:rPr lang="en-US" altLang="zh-CN" sz="1600" dirty="0"/>
              <a:t>13.9GB/s; </a:t>
            </a:r>
            <a:r>
              <a:rPr lang="zh-CN" altLang="en-US" sz="1600" dirty="0"/>
              <a:t>随机写延迟</a:t>
            </a:r>
            <a:r>
              <a:rPr lang="en-US" altLang="zh-CN" sz="1600" dirty="0"/>
              <a:t>305ns; </a:t>
            </a:r>
            <a:r>
              <a:rPr lang="zh-CN" altLang="en-US" sz="1600" dirty="0"/>
              <a:t>顺序写延迟</a:t>
            </a:r>
            <a:r>
              <a:rPr lang="en-US" altLang="zh-CN" sz="1600" dirty="0"/>
              <a:t>169ns</a:t>
            </a:r>
          </a:p>
          <a:p>
            <a:pPr marL="342900" indent="-342900">
              <a:lnSpc>
                <a:spcPct val="150000"/>
              </a:lnSpc>
              <a:buFont typeface="Arial" panose="020B0604020202020204" pitchFamily="34" charset="0"/>
              <a:buChar char="•"/>
            </a:pPr>
            <a:r>
              <a:rPr lang="zh-CN" altLang="en-US" sz="1600" dirty="0"/>
              <a:t>作为内存的补充或者替代，作为高速存储设备</a:t>
            </a:r>
            <a:endParaRPr lang="en-US" altLang="zh-CN" sz="1600" dirty="0"/>
          </a:p>
          <a:p>
            <a:pPr marL="342900" indent="-342900">
              <a:lnSpc>
                <a:spcPct val="150000"/>
              </a:lnSpc>
              <a:buFont typeface="Arial" panose="020B0604020202020204" pitchFamily="34" charset="0"/>
              <a:buChar char="•"/>
            </a:pPr>
            <a:r>
              <a:rPr lang="zh-CN" altLang="en-US" sz="1600" dirty="0"/>
              <a:t>基本特性：可字节寻址性、低延迟和持久性</a:t>
            </a:r>
            <a:endParaRPr lang="en-US" altLang="zh-CN" sz="1600" dirty="0"/>
          </a:p>
          <a:p>
            <a:pPr marL="342900" indent="-342900">
              <a:lnSpc>
                <a:spcPct val="150000"/>
              </a:lnSpc>
              <a:buFont typeface="Arial" panose="020B0604020202020204" pitchFamily="34" charset="0"/>
              <a:buChar char="•"/>
            </a:pPr>
            <a:r>
              <a:rPr lang="zh-CN" altLang="en-US" sz="1600" dirty="0"/>
              <a:t>主要问题：读写不对称性、</a:t>
            </a:r>
            <a:r>
              <a:rPr lang="zh-CN" altLang="en-US" sz="1600" dirty="0">
                <a:solidFill>
                  <a:srgbClr val="FF0000"/>
                </a:solidFill>
              </a:rPr>
              <a:t>数据一致性（持久性开销）</a:t>
            </a:r>
            <a:r>
              <a:rPr lang="zh-CN" altLang="en-US" sz="1600" dirty="0"/>
              <a:t>、安全、有限的耐受力等</a:t>
            </a:r>
            <a:endParaRPr lang="en-US" altLang="zh-CN" sz="1600" dirty="0"/>
          </a:p>
          <a:p>
            <a:pPr marL="800100" lvl="1" indent="-342900">
              <a:lnSpc>
                <a:spcPct val="150000"/>
              </a:lnSpc>
              <a:buFont typeface="Wingdings" pitchFamily="2" charset="2"/>
              <a:buChar char="ü"/>
            </a:pPr>
            <a:r>
              <a:rPr lang="zh-CN" altLang="en-US" sz="1600" dirty="0"/>
              <a:t>内存级</a:t>
            </a:r>
            <a:r>
              <a:rPr lang="en-US" altLang="zh-CN" sz="1600" dirty="0"/>
              <a:t>reordering</a:t>
            </a:r>
            <a:r>
              <a:rPr lang="zh-CN" altLang="en-US" sz="1600" dirty="0"/>
              <a:t>（</a:t>
            </a:r>
            <a:r>
              <a:rPr lang="en-US" altLang="zh-CN" sz="1600" dirty="0" err="1"/>
              <a:t>clflush</a:t>
            </a:r>
            <a:r>
              <a:rPr lang="en-US" altLang="zh-CN" sz="1600" dirty="0"/>
              <a:t> </a:t>
            </a:r>
            <a:r>
              <a:rPr lang="zh-CN" altLang="en-US" sz="1600" dirty="0"/>
              <a:t>和 </a:t>
            </a:r>
            <a:r>
              <a:rPr lang="en-US" altLang="zh-CN" sz="1600" dirty="0" err="1"/>
              <a:t>mfence</a:t>
            </a:r>
            <a:r>
              <a:rPr lang="zh-CN" altLang="en-US" sz="1600" dirty="0"/>
              <a:t>）</a:t>
            </a:r>
            <a:endParaRPr lang="en-US" altLang="zh-CN" sz="1600" dirty="0"/>
          </a:p>
          <a:p>
            <a:pPr marL="800100" lvl="1" indent="-342900">
              <a:lnSpc>
                <a:spcPct val="150000"/>
              </a:lnSpc>
              <a:buFont typeface="Wingdings" pitchFamily="2" charset="2"/>
              <a:buChar char="ü"/>
            </a:pPr>
            <a:r>
              <a:rPr lang="en-US" altLang="zh-CN" sz="1600" dirty="0" err="1"/>
              <a:t>cacheline</a:t>
            </a:r>
            <a:r>
              <a:rPr lang="zh-CN" altLang="en-US" sz="1600" dirty="0"/>
              <a:t>和原子写的粒度不一致</a:t>
            </a:r>
            <a:endParaRPr lang="en-US" altLang="zh-CN" sz="1600" dirty="0"/>
          </a:p>
          <a:p>
            <a:pPr marL="342900" indent="-342900">
              <a:lnSpc>
                <a:spcPct val="150000"/>
              </a:lnSpc>
              <a:buFont typeface="Arial" panose="020B0604020202020204" pitchFamily="34" charset="0"/>
              <a:buChar char="•"/>
            </a:pPr>
            <a:r>
              <a:rPr lang="zh-CN" altLang="en-US" sz="1600" dirty="0">
                <a:solidFill>
                  <a:srgbClr val="FF0000"/>
                </a:solidFill>
              </a:rPr>
              <a:t>主要研究点</a:t>
            </a:r>
            <a:endParaRPr lang="en-US" altLang="zh-CN" sz="1600" dirty="0">
              <a:solidFill>
                <a:srgbClr val="FF0000"/>
              </a:solidFill>
            </a:endParaRPr>
          </a:p>
          <a:p>
            <a:pPr marL="800100" lvl="1" indent="-342900">
              <a:lnSpc>
                <a:spcPct val="150000"/>
              </a:lnSpc>
              <a:buFont typeface="Wingdings" pitchFamily="2" charset="2"/>
              <a:buChar char="ü"/>
            </a:pPr>
            <a:r>
              <a:rPr lang="zh-CN" altLang="en-US" sz="1600" dirty="0"/>
              <a:t>基于</a:t>
            </a:r>
            <a:r>
              <a:rPr lang="en-US" altLang="zh-CN" sz="1600" dirty="0"/>
              <a:t>NVM</a:t>
            </a:r>
            <a:r>
              <a:rPr lang="zh-CN" altLang="en-US" sz="1600" dirty="0"/>
              <a:t>的持久性内存索引 </a:t>
            </a:r>
            <a:r>
              <a:rPr lang="en-US" altLang="zh-CN" sz="1600" dirty="0"/>
              <a:t>1</a:t>
            </a:r>
          </a:p>
          <a:p>
            <a:pPr marL="800100" lvl="1" indent="-342900">
              <a:lnSpc>
                <a:spcPct val="150000"/>
              </a:lnSpc>
              <a:buFont typeface="Wingdings" pitchFamily="2" charset="2"/>
              <a:buChar char="ü"/>
            </a:pPr>
            <a:r>
              <a:rPr lang="zh-CN" altLang="en-US" sz="1600" dirty="0"/>
              <a:t>基于</a:t>
            </a:r>
            <a:r>
              <a:rPr lang="en-US" altLang="zh-CN" sz="1600" dirty="0"/>
              <a:t>NVM</a:t>
            </a:r>
            <a:r>
              <a:rPr lang="zh-CN" altLang="en-US" sz="1600" dirty="0"/>
              <a:t>的文件系统 </a:t>
            </a:r>
            <a:r>
              <a:rPr lang="en-US" altLang="zh-CN" sz="1600" dirty="0"/>
              <a:t>2</a:t>
            </a:r>
          </a:p>
          <a:p>
            <a:pPr marL="800100" lvl="1" indent="-342900">
              <a:lnSpc>
                <a:spcPct val="150000"/>
              </a:lnSpc>
              <a:buFont typeface="Wingdings" pitchFamily="2" charset="2"/>
              <a:buChar char="ü"/>
            </a:pPr>
            <a:r>
              <a:rPr lang="zh-CN" altLang="en-US" sz="1600" dirty="0"/>
              <a:t>基于</a:t>
            </a:r>
            <a:r>
              <a:rPr lang="en-US" altLang="zh-CN" sz="1600" dirty="0"/>
              <a:t>NVM</a:t>
            </a:r>
            <a:r>
              <a:rPr lang="zh-CN" altLang="en-US" sz="1600" dirty="0"/>
              <a:t>的持久性事务 </a:t>
            </a:r>
            <a:r>
              <a:rPr lang="en-US" altLang="zh-CN" sz="1600" dirty="0"/>
              <a:t>2</a:t>
            </a:r>
          </a:p>
        </p:txBody>
      </p:sp>
      <p:pic>
        <p:nvPicPr>
          <p:cNvPr id="1026" name="Picture 2">
            <a:extLst>
              <a:ext uri="{FF2B5EF4-FFF2-40B4-BE49-F238E27FC236}">
                <a16:creationId xmlns:a16="http://schemas.microsoft.com/office/drawing/2014/main" id="{AE089F1F-A2A5-664A-B711-12F83EE4C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346" y="3158313"/>
            <a:ext cx="6265141" cy="328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636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lstStyle/>
          <a:p>
            <a:r>
              <a:rPr lang="zh-CN" altLang="en-US" dirty="0">
                <a:solidFill>
                  <a:srgbClr val="FF0000"/>
                </a:solidFill>
              </a:rPr>
              <a:t>热点</a:t>
            </a:r>
            <a:r>
              <a:rPr lang="en-US" altLang="zh-CN" dirty="0">
                <a:solidFill>
                  <a:srgbClr val="FF0000"/>
                </a:solidFill>
              </a:rPr>
              <a:t>2</a:t>
            </a:r>
            <a:r>
              <a:rPr lang="zh-CN" altLang="en-US" dirty="0">
                <a:solidFill>
                  <a:srgbClr val="FF0000"/>
                </a:solidFill>
              </a:rPr>
              <a:t>：</a:t>
            </a:r>
            <a:r>
              <a:rPr lang="zh-CN" altLang="en-US" dirty="0"/>
              <a:t>面向实际应用的存储系统优化</a:t>
            </a:r>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6" name="矩形 5">
            <a:extLst>
              <a:ext uri="{FF2B5EF4-FFF2-40B4-BE49-F238E27FC236}">
                <a16:creationId xmlns:a16="http://schemas.microsoft.com/office/drawing/2014/main" id="{074DFEE3-607F-D24A-A680-9D51110DB240}"/>
              </a:ext>
            </a:extLst>
          </p:cNvPr>
          <p:cNvSpPr/>
          <p:nvPr/>
        </p:nvSpPr>
        <p:spPr>
          <a:xfrm>
            <a:off x="669924" y="1324301"/>
            <a:ext cx="10264548" cy="484799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机器学习场景</a:t>
            </a:r>
            <a:endParaRPr lang="en-US" altLang="zh-CN" sz="1600" dirty="0"/>
          </a:p>
          <a:p>
            <a:pPr marL="800100" lvl="1" indent="-342900">
              <a:lnSpc>
                <a:spcPct val="150000"/>
              </a:lnSpc>
              <a:buFont typeface="Wingdings" pitchFamily="2" charset="2"/>
              <a:buChar char="ü"/>
            </a:pPr>
            <a:r>
              <a:rPr lang="zh-CN" altLang="en-US" sz="1600" dirty="0"/>
              <a:t>优化存储结构，针对机器学习场景（模型训练）</a:t>
            </a:r>
            <a:endParaRPr lang="en-US" altLang="zh-CN" sz="1600" dirty="0"/>
          </a:p>
          <a:p>
            <a:pPr marL="1200150" lvl="2" indent="-285750">
              <a:lnSpc>
                <a:spcPct val="150000"/>
              </a:lnSpc>
              <a:buFont typeface="Wingdings" pitchFamily="2" charset="2"/>
              <a:buChar char="Ø"/>
            </a:pPr>
            <a:r>
              <a:rPr lang="en-US" altLang="zh-CN" sz="1600" dirty="0" err="1"/>
              <a:t>CheckFreq</a:t>
            </a:r>
            <a:r>
              <a:rPr lang="en-US" altLang="zh-CN" sz="1600" dirty="0"/>
              <a:t>: </a:t>
            </a:r>
            <a:r>
              <a:rPr lang="zh-CN" altLang="en-US" sz="1600" dirty="0"/>
              <a:t>细粒度</a:t>
            </a:r>
            <a:r>
              <a:rPr lang="en-US" altLang="zh-CN" sz="1600" dirty="0"/>
              <a:t>Checkpointing</a:t>
            </a:r>
            <a:r>
              <a:rPr lang="zh-CN" altLang="en-US" sz="1600" dirty="0"/>
              <a:t> </a:t>
            </a:r>
            <a:r>
              <a:rPr lang="en-US" altLang="zh-CN" sz="1600" dirty="0"/>
              <a:t>for</a:t>
            </a:r>
            <a:r>
              <a:rPr lang="zh-CN" altLang="en-US" sz="1600" dirty="0"/>
              <a:t> </a:t>
            </a:r>
            <a:r>
              <a:rPr lang="en-US" altLang="zh-CN" sz="1600" dirty="0"/>
              <a:t>DNN</a:t>
            </a:r>
          </a:p>
          <a:p>
            <a:pPr marL="1257300" lvl="2" indent="-342900">
              <a:lnSpc>
                <a:spcPct val="150000"/>
              </a:lnSpc>
              <a:buFont typeface="Wingdings" pitchFamily="2" charset="2"/>
              <a:buChar char="Ø"/>
            </a:pPr>
            <a:r>
              <a:rPr lang="en-US" altLang="zh-CN" sz="1600" dirty="0"/>
              <a:t>Behemoth</a:t>
            </a:r>
            <a:r>
              <a:rPr lang="zh-CN" altLang="en-US" sz="1600" dirty="0"/>
              <a:t>、</a:t>
            </a:r>
            <a:r>
              <a:rPr lang="en-US" altLang="zh-CN" sz="1600" dirty="0" err="1"/>
              <a:t>FlashNeuron</a:t>
            </a:r>
            <a:r>
              <a:rPr lang="en-US" altLang="zh-CN" sz="1600" dirty="0"/>
              <a:t>:</a:t>
            </a:r>
            <a:r>
              <a:rPr lang="zh-CN" altLang="en-US" sz="1600" dirty="0"/>
              <a:t> </a:t>
            </a:r>
            <a:r>
              <a:rPr lang="en-US" altLang="zh-CN" sz="1600" dirty="0"/>
              <a:t>SSD</a:t>
            </a:r>
            <a:r>
              <a:rPr lang="zh-CN" altLang="en-US" sz="1600" dirty="0"/>
              <a:t>存储结构解决</a:t>
            </a:r>
            <a:r>
              <a:rPr lang="en-US" altLang="zh-CN" sz="1600" dirty="0"/>
              <a:t>GPU</a:t>
            </a:r>
            <a:r>
              <a:rPr lang="zh-CN" altLang="en-US" sz="1600" dirty="0"/>
              <a:t>不足</a:t>
            </a:r>
            <a:endParaRPr lang="en-US" altLang="zh-CN" sz="1600" dirty="0"/>
          </a:p>
          <a:p>
            <a:pPr marL="800100" lvl="1" indent="-342900">
              <a:lnSpc>
                <a:spcPct val="150000"/>
              </a:lnSpc>
              <a:buFont typeface="Wingdings" pitchFamily="2" charset="2"/>
              <a:buChar char="ü"/>
            </a:pPr>
            <a:r>
              <a:rPr lang="zh-CN" altLang="en-US" sz="1600" dirty="0"/>
              <a:t>结合机器学习算法，用于存储系统</a:t>
            </a:r>
            <a:endParaRPr lang="en-US" altLang="zh-CN" sz="1600" dirty="0"/>
          </a:p>
          <a:p>
            <a:pPr marL="1257300" lvl="2" indent="-342900">
              <a:lnSpc>
                <a:spcPct val="150000"/>
              </a:lnSpc>
              <a:buFont typeface="Wingdings" pitchFamily="2" charset="2"/>
              <a:buChar char="Ø"/>
            </a:pPr>
            <a:r>
              <a:rPr lang="en-US" altLang="zh-CN" sz="1600" dirty="0"/>
              <a:t>CACHEUS: </a:t>
            </a:r>
            <a:r>
              <a:rPr lang="zh-CN" altLang="en-US" sz="1600" dirty="0"/>
              <a:t>基于机器学习的缓存算法</a:t>
            </a:r>
            <a:endParaRPr lang="en-US" altLang="zh-CN" sz="1600" dirty="0"/>
          </a:p>
          <a:p>
            <a:pPr marL="285750" indent="-285750">
              <a:lnSpc>
                <a:spcPct val="150000"/>
              </a:lnSpc>
              <a:buFont typeface="Arial" panose="020B0604020202020204" pitchFamily="34" charset="0"/>
              <a:buChar char="•"/>
            </a:pPr>
            <a:r>
              <a:rPr lang="zh-CN" altLang="en-US" sz="1600" dirty="0"/>
              <a:t>实际应用</a:t>
            </a:r>
            <a:endParaRPr lang="en-US" altLang="zh-CN" sz="1600" dirty="0"/>
          </a:p>
          <a:p>
            <a:pPr marL="742950" lvl="1" indent="-285750">
              <a:lnSpc>
                <a:spcPct val="150000"/>
              </a:lnSpc>
              <a:buFont typeface="Wingdings" pitchFamily="2" charset="2"/>
              <a:buChar char="ü"/>
            </a:pPr>
            <a:r>
              <a:rPr lang="en-US" altLang="zh-CN" sz="1600" dirty="0"/>
              <a:t>Facebook Tectonic</a:t>
            </a:r>
            <a:r>
              <a:rPr lang="zh-CN" altLang="en-US" sz="1600" dirty="0"/>
              <a:t>：</a:t>
            </a:r>
            <a:r>
              <a:rPr lang="en-US" altLang="zh-CN" sz="1600" dirty="0"/>
              <a:t> EB</a:t>
            </a:r>
            <a:r>
              <a:rPr lang="zh-CN" altLang="en-US" sz="1600" dirty="0"/>
              <a:t>级分布式文件系统 </a:t>
            </a:r>
            <a:endParaRPr lang="en-US" altLang="zh-CN" sz="1600" dirty="0"/>
          </a:p>
          <a:p>
            <a:pPr marL="742950" lvl="1" indent="-285750">
              <a:lnSpc>
                <a:spcPct val="150000"/>
              </a:lnSpc>
              <a:buFont typeface="Wingdings" pitchFamily="2" charset="2"/>
              <a:buChar char="ü"/>
            </a:pPr>
            <a:r>
              <a:rPr lang="en-US" altLang="zh-CN" sz="1600" dirty="0" err="1"/>
              <a:t>SpanDB</a:t>
            </a:r>
            <a:r>
              <a:rPr lang="zh-CN" altLang="en-US" sz="1600" dirty="0"/>
              <a:t>：</a:t>
            </a:r>
            <a:r>
              <a:rPr lang="en-US" altLang="zh-CN" sz="1600" dirty="0" err="1"/>
              <a:t>NVMe</a:t>
            </a:r>
            <a:r>
              <a:rPr lang="zh-CN" altLang="en-US" sz="1600" dirty="0"/>
              <a:t> </a:t>
            </a:r>
            <a:r>
              <a:rPr lang="en-US" altLang="zh-CN" sz="1600" dirty="0"/>
              <a:t>SSD</a:t>
            </a:r>
            <a:r>
              <a:rPr lang="zh-CN" altLang="en-US" sz="1600" dirty="0"/>
              <a:t>和</a:t>
            </a:r>
            <a:r>
              <a:rPr lang="en-US" altLang="zh-CN" sz="1600" dirty="0"/>
              <a:t>SSD</a:t>
            </a:r>
            <a:r>
              <a:rPr lang="zh-CN" altLang="en-US" sz="1600" dirty="0"/>
              <a:t>混合</a:t>
            </a:r>
            <a:r>
              <a:rPr lang="en-US" altLang="zh-CN" sz="1600" dirty="0"/>
              <a:t>KV</a:t>
            </a:r>
            <a:r>
              <a:rPr lang="zh-CN" altLang="en-US" sz="1600" dirty="0"/>
              <a:t>存储架构，追求</a:t>
            </a:r>
            <a:r>
              <a:rPr lang="en-US" altLang="zh-CN" sz="1600" dirty="0" err="1"/>
              <a:t>NVMe</a:t>
            </a:r>
            <a:r>
              <a:rPr lang="zh-CN" altLang="en-US" sz="1600" dirty="0"/>
              <a:t>高性能，</a:t>
            </a:r>
            <a:r>
              <a:rPr lang="en-US" altLang="zh-CN" sz="1600" dirty="0"/>
              <a:t>SSD</a:t>
            </a:r>
            <a:r>
              <a:rPr lang="zh-CN" altLang="en-US" sz="1600" dirty="0"/>
              <a:t>大容量</a:t>
            </a:r>
            <a:endParaRPr lang="en-US" altLang="zh-CN" sz="1600" dirty="0"/>
          </a:p>
          <a:p>
            <a:pPr marL="742950" lvl="1" indent="-285750">
              <a:lnSpc>
                <a:spcPct val="150000"/>
              </a:lnSpc>
              <a:buFont typeface="Wingdings" pitchFamily="2" charset="2"/>
              <a:buChar char="ü"/>
            </a:pPr>
            <a:r>
              <a:rPr lang="en-US" altLang="zh-CN" sz="1600" dirty="0"/>
              <a:t>Pattern-Guided File Compression</a:t>
            </a:r>
            <a:r>
              <a:rPr lang="zh-CN" altLang="en-US" sz="1600" dirty="0"/>
              <a:t>：移动应用文件系统高写入压力</a:t>
            </a:r>
            <a:endParaRPr lang="en-US" altLang="zh-CN" sz="1600" dirty="0"/>
          </a:p>
          <a:p>
            <a:pPr marL="742950" lvl="1" indent="-285750">
              <a:lnSpc>
                <a:spcPct val="150000"/>
              </a:lnSpc>
              <a:buFont typeface="Wingdings" pitchFamily="2" charset="2"/>
              <a:buChar char="ü"/>
            </a:pPr>
            <a:r>
              <a:rPr lang="en-US" altLang="zh-CN" sz="1600" dirty="0" err="1"/>
              <a:t>Kariz</a:t>
            </a:r>
            <a:r>
              <a:rPr lang="zh-CN" altLang="en-US" sz="1600" dirty="0"/>
              <a:t>：多个分析平台（</a:t>
            </a:r>
            <a:r>
              <a:rPr lang="en-US" altLang="zh-CN" sz="1600" dirty="0"/>
              <a:t>Pig/Hadoop</a:t>
            </a:r>
            <a:r>
              <a:rPr lang="zh-CN" altLang="en-US" sz="1600" dirty="0"/>
              <a:t>、</a:t>
            </a:r>
            <a:r>
              <a:rPr lang="en-US" altLang="zh-CN" sz="1600" dirty="0"/>
              <a:t>Spark</a:t>
            </a:r>
            <a:r>
              <a:rPr lang="zh-CN" altLang="en-US" sz="1600" dirty="0"/>
              <a:t>等）统一缓存平台</a:t>
            </a:r>
            <a:endParaRPr lang="en-US" altLang="zh-CN" sz="1600" dirty="0"/>
          </a:p>
          <a:p>
            <a:pPr marL="742950" lvl="1" indent="-285750">
              <a:lnSpc>
                <a:spcPct val="150000"/>
              </a:lnSpc>
              <a:buFont typeface="Wingdings" pitchFamily="2" charset="2"/>
              <a:buChar char="ü"/>
            </a:pPr>
            <a:r>
              <a:rPr lang="en-US" altLang="zh-CN" sz="1600" dirty="0" err="1"/>
              <a:t>Rocksdb</a:t>
            </a:r>
            <a:r>
              <a:rPr lang="zh-CN" altLang="en-US" sz="1600" dirty="0"/>
              <a:t>发展报告 </a:t>
            </a:r>
            <a:endParaRPr lang="en-US" altLang="zh-CN" sz="1600" dirty="0"/>
          </a:p>
          <a:p>
            <a:pPr marL="742950" lvl="1" indent="-285750">
              <a:lnSpc>
                <a:spcPct val="150000"/>
              </a:lnSpc>
              <a:buFont typeface="Wingdings" pitchFamily="2" charset="2"/>
              <a:buChar char="ü"/>
            </a:pPr>
            <a:r>
              <a:rPr lang="en-US" altLang="zh-CN" sz="1600" dirty="0" err="1"/>
              <a:t>FusionRAID</a:t>
            </a:r>
            <a:r>
              <a:rPr lang="zh-CN" altLang="en-US" sz="1600" dirty="0"/>
              <a:t>：全闪存</a:t>
            </a:r>
            <a:r>
              <a:rPr lang="en-US" altLang="zh-CN" sz="1600" dirty="0"/>
              <a:t>RAID</a:t>
            </a:r>
          </a:p>
        </p:txBody>
      </p:sp>
    </p:spTree>
    <p:extLst>
      <p:ext uri="{BB962C8B-B14F-4D97-AF65-F5344CB8AC3E}">
        <p14:creationId xmlns:p14="http://schemas.microsoft.com/office/powerpoint/2010/main" val="238170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lstStyle/>
          <a:p>
            <a:r>
              <a:rPr lang="zh-CN" altLang="en-US" dirty="0">
                <a:solidFill>
                  <a:srgbClr val="FF0000"/>
                </a:solidFill>
              </a:rPr>
              <a:t>热点</a:t>
            </a:r>
            <a:r>
              <a:rPr lang="en-US" altLang="zh-CN" dirty="0">
                <a:solidFill>
                  <a:srgbClr val="FF0000"/>
                </a:solidFill>
              </a:rPr>
              <a:t>3</a:t>
            </a:r>
            <a:r>
              <a:rPr lang="zh-CN" altLang="en-US" dirty="0">
                <a:solidFill>
                  <a:srgbClr val="FF0000"/>
                </a:solidFill>
              </a:rPr>
              <a:t>：</a:t>
            </a:r>
            <a:r>
              <a:rPr lang="zh-CN" altLang="en-US" dirty="0">
                <a:solidFill>
                  <a:srgbClr val="363636"/>
                </a:solidFill>
              </a:rPr>
              <a:t>传统算法创新 </a:t>
            </a:r>
            <a:r>
              <a:rPr lang="en-US" altLang="zh-CN" dirty="0">
                <a:solidFill>
                  <a:srgbClr val="363636"/>
                </a:solidFill>
              </a:rPr>
              <a:t>&amp;&amp;</a:t>
            </a:r>
            <a:r>
              <a:rPr lang="zh-CN" altLang="en-US" dirty="0">
                <a:solidFill>
                  <a:srgbClr val="363636"/>
                </a:solidFill>
              </a:rPr>
              <a:t> 其他</a:t>
            </a:r>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6" name="矩形 5">
            <a:extLst>
              <a:ext uri="{FF2B5EF4-FFF2-40B4-BE49-F238E27FC236}">
                <a16:creationId xmlns:a16="http://schemas.microsoft.com/office/drawing/2014/main" id="{074DFEE3-607F-D24A-A680-9D51110DB240}"/>
              </a:ext>
            </a:extLst>
          </p:cNvPr>
          <p:cNvSpPr/>
          <p:nvPr/>
        </p:nvSpPr>
        <p:spPr>
          <a:xfrm>
            <a:off x="669924" y="1324301"/>
            <a:ext cx="10264548" cy="267246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算法创新</a:t>
            </a:r>
            <a:endParaRPr lang="en-US" altLang="zh-CN" sz="1600" dirty="0"/>
          </a:p>
          <a:p>
            <a:pPr marL="742950" lvl="1" indent="-285750">
              <a:lnSpc>
                <a:spcPct val="150000"/>
              </a:lnSpc>
              <a:buFont typeface="Wingdings" pitchFamily="2" charset="2"/>
              <a:buChar char="ü"/>
            </a:pPr>
            <a:r>
              <a:rPr lang="en-US" altLang="zh-CN" sz="1600" dirty="0"/>
              <a:t>REMIX</a:t>
            </a:r>
            <a:r>
              <a:rPr lang="zh-CN" altLang="en-US" sz="1600" dirty="0"/>
              <a:t>：解决</a:t>
            </a:r>
            <a:r>
              <a:rPr lang="en-US" altLang="zh-CN" sz="1600" dirty="0"/>
              <a:t>LSM-tree</a:t>
            </a:r>
            <a:r>
              <a:rPr lang="zh-CN" altLang="en-US" sz="1600" dirty="0"/>
              <a:t>范围查询效率低问题</a:t>
            </a:r>
            <a:endParaRPr lang="en-US" altLang="zh-CN" sz="1600" dirty="0"/>
          </a:p>
          <a:p>
            <a:pPr marL="742950" lvl="1" indent="-285750">
              <a:lnSpc>
                <a:spcPct val="150000"/>
              </a:lnSpc>
              <a:buFont typeface="Wingdings" pitchFamily="2" charset="2"/>
              <a:buChar char="ü"/>
            </a:pPr>
            <a:r>
              <a:rPr lang="en-US" altLang="zh-CN" sz="1600" dirty="0"/>
              <a:t>The Dilemma between Deduplication and Locality: </a:t>
            </a:r>
            <a:r>
              <a:rPr lang="zh-CN" altLang="en-US" sz="1600" dirty="0"/>
              <a:t>解决重复数据删除中局部性问题</a:t>
            </a:r>
            <a:endParaRPr lang="en-US" altLang="zh-CN" sz="1600" dirty="0"/>
          </a:p>
          <a:p>
            <a:pPr marL="742950" lvl="1" indent="-285750">
              <a:lnSpc>
                <a:spcPct val="150000"/>
              </a:lnSpc>
              <a:buFont typeface="Wingdings" pitchFamily="2" charset="2"/>
              <a:buChar char="ü"/>
            </a:pPr>
            <a:r>
              <a:rPr lang="en-US" altLang="zh-CN" sz="1600" dirty="0"/>
              <a:t>Exploiting Combined Locality</a:t>
            </a:r>
            <a:r>
              <a:rPr lang="zh-CN" altLang="en-US" sz="1600" dirty="0"/>
              <a:t>：组合局部性</a:t>
            </a:r>
            <a:r>
              <a:rPr lang="en-US" altLang="zh-CN" sz="1600" dirty="0"/>
              <a:t>+</a:t>
            </a:r>
            <a:r>
              <a:rPr lang="zh-CN" altLang="en-US" sz="1600"/>
              <a:t>分布式</a:t>
            </a:r>
            <a:r>
              <a:rPr lang="zh-CN" altLang="en-US" sz="1600" dirty="0"/>
              <a:t>存储中纠</a:t>
            </a:r>
            <a:r>
              <a:rPr lang="zh-CN" altLang="en-US" sz="1600"/>
              <a:t>删码</a:t>
            </a:r>
            <a:endParaRPr lang="en-US" altLang="zh-CN" sz="1600" dirty="0"/>
          </a:p>
          <a:p>
            <a:pPr marL="742950" lvl="1" indent="-285750">
              <a:lnSpc>
                <a:spcPct val="150000"/>
              </a:lnSpc>
              <a:buFont typeface="Wingdings" pitchFamily="2" charset="2"/>
              <a:buChar char="ü"/>
            </a:pPr>
            <a:r>
              <a:rPr lang="en-US" altLang="zh-CN" sz="1600" dirty="0"/>
              <a:t>Concordia</a:t>
            </a:r>
            <a:r>
              <a:rPr lang="zh-CN" altLang="en-US" sz="1600" dirty="0"/>
              <a:t>：可编程交换机</a:t>
            </a:r>
            <a:r>
              <a:rPr lang="en-US" altLang="zh-CN" sz="1600" dirty="0"/>
              <a:t>+</a:t>
            </a:r>
            <a:r>
              <a:rPr lang="zh-CN" altLang="en-US" sz="1600" dirty="0"/>
              <a:t>分布式共享内存</a:t>
            </a:r>
            <a:endParaRPr lang="en-US" altLang="zh-CN" sz="1600" dirty="0"/>
          </a:p>
          <a:p>
            <a:pPr marL="742950" lvl="1" indent="-285750">
              <a:lnSpc>
                <a:spcPct val="150000"/>
              </a:lnSpc>
              <a:buFont typeface="Wingdings" pitchFamily="2" charset="2"/>
              <a:buChar char="ü"/>
            </a:pPr>
            <a:r>
              <a:rPr lang="en-US" altLang="zh-CN" sz="1600" dirty="0"/>
              <a:t>On the Feasibility of Parser-based Log Compression</a:t>
            </a:r>
            <a:r>
              <a:rPr lang="zh-CN" altLang="en-US" sz="1600" dirty="0"/>
              <a:t>：解析器</a:t>
            </a:r>
            <a:r>
              <a:rPr lang="en-US" altLang="zh-CN" sz="1600" dirty="0"/>
              <a:t>+</a:t>
            </a:r>
            <a:r>
              <a:rPr lang="zh-CN" altLang="en-US" sz="1600" dirty="0"/>
              <a:t>日志压缩</a:t>
            </a:r>
            <a:endParaRPr lang="en-US" altLang="zh-CN" sz="1600" dirty="0"/>
          </a:p>
          <a:p>
            <a:pPr marL="742950" lvl="1" indent="-285750">
              <a:lnSpc>
                <a:spcPct val="150000"/>
              </a:lnSpc>
              <a:buFont typeface="Wingdings" pitchFamily="2" charset="2"/>
              <a:buChar char="ü"/>
            </a:pPr>
            <a:r>
              <a:rPr lang="en-US" altLang="zh-CN" sz="1600" dirty="0" err="1"/>
              <a:t>eMRC</a:t>
            </a:r>
            <a:r>
              <a:rPr lang="zh-CN" altLang="en-US" sz="1600" dirty="0"/>
              <a:t>：多层</a:t>
            </a:r>
            <a:r>
              <a:rPr lang="en-US" altLang="zh-CN" sz="1600" dirty="0"/>
              <a:t>cache</a:t>
            </a:r>
            <a:r>
              <a:rPr lang="zh-CN" altLang="en-US" sz="1600" dirty="0"/>
              <a:t> </a:t>
            </a:r>
            <a:r>
              <a:rPr lang="en-US" altLang="zh-CN" sz="1600" dirty="0"/>
              <a:t>MRC</a:t>
            </a:r>
            <a:r>
              <a:rPr lang="zh-CN" altLang="en-US" sz="1600" dirty="0"/>
              <a:t>生成算法</a:t>
            </a:r>
            <a:endParaRPr lang="en-US" altLang="zh-CN" sz="1600" dirty="0"/>
          </a:p>
        </p:txBody>
      </p:sp>
      <p:sp>
        <p:nvSpPr>
          <p:cNvPr id="5" name="矩形 4">
            <a:extLst>
              <a:ext uri="{FF2B5EF4-FFF2-40B4-BE49-F238E27FC236}">
                <a16:creationId xmlns:a16="http://schemas.microsoft.com/office/drawing/2014/main" id="{9C1D9BC7-C6F2-2344-B179-7DA401BC241B}"/>
              </a:ext>
            </a:extLst>
          </p:cNvPr>
          <p:cNvSpPr/>
          <p:nvPr/>
        </p:nvSpPr>
        <p:spPr>
          <a:xfrm>
            <a:off x="669924" y="3923033"/>
            <a:ext cx="10264548" cy="15240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其他</a:t>
            </a:r>
            <a:endParaRPr lang="en-US" altLang="zh-CN" sz="1600" dirty="0"/>
          </a:p>
          <a:p>
            <a:pPr marL="742950" lvl="1" indent="-285750">
              <a:lnSpc>
                <a:spcPct val="150000"/>
              </a:lnSpc>
              <a:buFont typeface="Wingdings" pitchFamily="2" charset="2"/>
              <a:buChar char="ü"/>
            </a:pPr>
            <a:r>
              <a:rPr lang="zh-CN" altLang="en-US" sz="1600" dirty="0"/>
              <a:t>工具开发</a:t>
            </a:r>
            <a:endParaRPr lang="en-US" altLang="zh-CN" sz="1600" dirty="0"/>
          </a:p>
          <a:p>
            <a:pPr marL="742950" lvl="1" indent="-285750">
              <a:lnSpc>
                <a:spcPct val="150000"/>
              </a:lnSpc>
              <a:buFont typeface="Wingdings" pitchFamily="2" charset="2"/>
              <a:buChar char="ü"/>
            </a:pPr>
            <a:r>
              <a:rPr lang="zh-CN" altLang="en-US" sz="1600" dirty="0"/>
              <a:t>经验总结</a:t>
            </a:r>
            <a:endParaRPr lang="en-US" altLang="zh-CN" sz="1600" dirty="0"/>
          </a:p>
          <a:p>
            <a:pPr marL="742950" lvl="1" indent="-285750">
              <a:lnSpc>
                <a:spcPct val="150000"/>
              </a:lnSpc>
              <a:buFont typeface="Wingdings" pitchFamily="2" charset="2"/>
              <a:buChar char="ü"/>
            </a:pPr>
            <a:r>
              <a:rPr lang="zh-CN" altLang="en-US" sz="1600" dirty="0"/>
              <a:t>测试分析</a:t>
            </a:r>
            <a:endParaRPr lang="en-US" altLang="zh-CN" sz="1600" dirty="0"/>
          </a:p>
        </p:txBody>
      </p:sp>
    </p:spTree>
    <p:extLst>
      <p:ext uri="{BB962C8B-B14F-4D97-AF65-F5344CB8AC3E}">
        <p14:creationId xmlns:p14="http://schemas.microsoft.com/office/powerpoint/2010/main" val="2852858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77AB4-8985-4ABB-865F-076D7634F613}"/>
              </a:ext>
            </a:extLst>
          </p:cNvPr>
          <p:cNvSpPr>
            <a:spLocks noGrp="1"/>
          </p:cNvSpPr>
          <p:nvPr>
            <p:ph type="title"/>
          </p:nvPr>
        </p:nvSpPr>
        <p:spPr/>
        <p:txBody>
          <a:bodyPr/>
          <a:lstStyle/>
          <a:p>
            <a:r>
              <a:rPr lang="zh-CN" altLang="en-US" dirty="0"/>
              <a:t>主题</a:t>
            </a:r>
            <a:r>
              <a:rPr lang="en-US" altLang="zh-CN" dirty="0"/>
              <a:t>1:</a:t>
            </a:r>
            <a:r>
              <a:rPr lang="zh-CN" altLang="en-US" dirty="0"/>
              <a:t> </a:t>
            </a:r>
            <a:r>
              <a:rPr lang="en-US" altLang="zh-CN" b="0" dirty="0"/>
              <a:t>Indexing and Key-Value Store</a:t>
            </a:r>
            <a:endParaRPr lang="zh-CN" altLang="en-US" b="0" dirty="0"/>
          </a:p>
        </p:txBody>
      </p:sp>
      <p:sp>
        <p:nvSpPr>
          <p:cNvPr id="4" name="灯片编号占位符 3">
            <a:extLst>
              <a:ext uri="{FF2B5EF4-FFF2-40B4-BE49-F238E27FC236}">
                <a16:creationId xmlns:a16="http://schemas.microsoft.com/office/drawing/2014/main" id="{C0F24206-CF87-40D9-B583-1052AF47985C}"/>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37" name="矩形 36">
            <a:extLst>
              <a:ext uri="{FF2B5EF4-FFF2-40B4-BE49-F238E27FC236}">
                <a16:creationId xmlns:a16="http://schemas.microsoft.com/office/drawing/2014/main" id="{C0E14913-8CE5-5E43-8B18-7AE33BF0CE48}"/>
              </a:ext>
            </a:extLst>
          </p:cNvPr>
          <p:cNvSpPr/>
          <p:nvPr/>
        </p:nvSpPr>
        <p:spPr>
          <a:xfrm>
            <a:off x="669924" y="1324301"/>
            <a:ext cx="10264548" cy="128746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ROART: Range-query Optimized Persistent ART</a:t>
            </a:r>
            <a:r>
              <a:rPr lang="zh-CN" altLang="en-US" dirty="0"/>
              <a:t> </a:t>
            </a:r>
            <a:endParaRPr lang="en-US" altLang="zh-CN" dirty="0"/>
          </a:p>
          <a:p>
            <a:pPr marL="800100" lvl="1" indent="-342900">
              <a:lnSpc>
                <a:spcPct val="150000"/>
              </a:lnSpc>
              <a:buFont typeface="Wingdings" pitchFamily="2" charset="2"/>
              <a:buChar char="ü"/>
            </a:pPr>
            <a:r>
              <a:rPr lang="en-US" altLang="zh-CN" dirty="0"/>
              <a:t>NVM</a:t>
            </a:r>
            <a:r>
              <a:rPr lang="zh-CN" altLang="en-US" dirty="0"/>
              <a:t>索引结构，针对范围查询优化 </a:t>
            </a:r>
            <a:r>
              <a:rPr lang="en-US" altLang="zh-CN" dirty="0">
                <a:solidFill>
                  <a:srgbClr val="FF0000"/>
                </a:solidFill>
              </a:rPr>
              <a:t>&amp;</a:t>
            </a:r>
            <a:endParaRPr lang="en-US" altLang="zh-CN" b="1" dirty="0"/>
          </a:p>
          <a:p>
            <a:pPr marL="342900" indent="-342900">
              <a:lnSpc>
                <a:spcPct val="150000"/>
              </a:lnSpc>
              <a:buFont typeface="Arial" panose="020B0604020202020204" pitchFamily="34" charset="0"/>
              <a:buChar char="•"/>
            </a:pPr>
            <a:endParaRPr lang="en-US" altLang="zh-CN" dirty="0"/>
          </a:p>
        </p:txBody>
      </p:sp>
      <p:sp>
        <p:nvSpPr>
          <p:cNvPr id="3" name="矩形 2">
            <a:extLst>
              <a:ext uri="{FF2B5EF4-FFF2-40B4-BE49-F238E27FC236}">
                <a16:creationId xmlns:a16="http://schemas.microsoft.com/office/drawing/2014/main" id="{86422E15-22D2-8E4E-B493-D8EE503953A1}"/>
              </a:ext>
            </a:extLst>
          </p:cNvPr>
          <p:cNvSpPr/>
          <p:nvPr/>
        </p:nvSpPr>
        <p:spPr>
          <a:xfrm>
            <a:off x="669924" y="2448912"/>
            <a:ext cx="9185276" cy="87395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SpanDB: A Fast, Cost-Effective LSM-tree Based KV Store on Hybrid Storage</a:t>
            </a:r>
          </a:p>
          <a:p>
            <a:pPr marL="800100" lvl="1" indent="-342900">
              <a:lnSpc>
                <a:spcPct val="150000"/>
              </a:lnSpc>
              <a:buFont typeface="Wingdings" pitchFamily="2" charset="2"/>
              <a:buChar char="ü"/>
            </a:pPr>
            <a:r>
              <a:rPr lang="zh-CN" altLang="en-US" dirty="0"/>
              <a:t>异构（</a:t>
            </a:r>
            <a:r>
              <a:rPr lang="en-US" altLang="zh-CN" dirty="0" err="1"/>
              <a:t>NVMe</a:t>
            </a:r>
            <a:r>
              <a:rPr lang="zh-CN" altLang="en-US" dirty="0"/>
              <a:t> </a:t>
            </a:r>
            <a:r>
              <a:rPr lang="en-US" altLang="zh-CN" dirty="0"/>
              <a:t>SSD</a:t>
            </a:r>
            <a:r>
              <a:rPr lang="zh-CN" altLang="en-US" dirty="0"/>
              <a:t> </a:t>
            </a:r>
            <a:r>
              <a:rPr lang="en-US" altLang="zh-CN" dirty="0"/>
              <a:t>/</a:t>
            </a:r>
            <a:r>
              <a:rPr lang="zh-CN" altLang="en-US" dirty="0"/>
              <a:t> </a:t>
            </a:r>
            <a:r>
              <a:rPr lang="en-US" altLang="zh-CN" dirty="0"/>
              <a:t>SSD</a:t>
            </a:r>
            <a:r>
              <a:rPr lang="zh-CN" altLang="en-US" dirty="0"/>
              <a:t>）的</a:t>
            </a:r>
            <a:r>
              <a:rPr lang="en-US" altLang="zh-CN" dirty="0"/>
              <a:t>KV</a:t>
            </a:r>
            <a:r>
              <a:rPr lang="zh-CN" altLang="en-US" dirty="0"/>
              <a:t>存储结构，性能和成本考量 </a:t>
            </a:r>
            <a:r>
              <a:rPr lang="en-US" altLang="zh-CN" dirty="0">
                <a:solidFill>
                  <a:srgbClr val="FF0000"/>
                </a:solidFill>
              </a:rPr>
              <a:t>#</a:t>
            </a:r>
          </a:p>
        </p:txBody>
      </p:sp>
      <p:sp>
        <p:nvSpPr>
          <p:cNvPr id="41" name="矩形 40">
            <a:extLst>
              <a:ext uri="{FF2B5EF4-FFF2-40B4-BE49-F238E27FC236}">
                <a16:creationId xmlns:a16="http://schemas.microsoft.com/office/drawing/2014/main" id="{699A9B4F-123E-AF44-816B-5906B7A15B46}"/>
              </a:ext>
            </a:extLst>
          </p:cNvPr>
          <p:cNvSpPr/>
          <p:nvPr/>
        </p:nvSpPr>
        <p:spPr>
          <a:xfrm>
            <a:off x="669924" y="3723844"/>
            <a:ext cx="9551036" cy="1012457"/>
          </a:xfrm>
          <a:prstGeom prst="rect">
            <a:avLst/>
          </a:prstGeom>
        </p:spPr>
        <p:txBody>
          <a:bodyPr wrap="square">
            <a:spAutoFit/>
          </a:bodyPr>
          <a:lstStyle/>
          <a:p>
            <a:pPr marL="342900" indent="-342900">
              <a:buFont typeface="Arial" panose="020B0604020202020204" pitchFamily="34" charset="0"/>
              <a:buChar char="•"/>
            </a:pPr>
            <a:r>
              <a:rPr lang="en-US" altLang="zh-CN" dirty="0">
                <a:solidFill>
                  <a:srgbClr val="FF0000"/>
                </a:solidFill>
              </a:rPr>
              <a:t>Evolution of Development Priorities in Key-value Stores Serving Large-scale Applications: The </a:t>
            </a:r>
            <a:r>
              <a:rPr lang="en-US" altLang="zh-CN" dirty="0" err="1">
                <a:solidFill>
                  <a:srgbClr val="FF0000"/>
                </a:solidFill>
              </a:rPr>
              <a:t>RocksDB</a:t>
            </a:r>
            <a:r>
              <a:rPr lang="en-US" altLang="zh-CN" dirty="0">
                <a:solidFill>
                  <a:srgbClr val="FF0000"/>
                </a:solidFill>
              </a:rPr>
              <a:t> Experience</a:t>
            </a:r>
          </a:p>
          <a:p>
            <a:pPr marL="800100" lvl="1" indent="-342900">
              <a:lnSpc>
                <a:spcPct val="150000"/>
              </a:lnSpc>
              <a:buFont typeface="Wingdings" pitchFamily="2" charset="2"/>
              <a:buChar char="ü"/>
            </a:pPr>
            <a:r>
              <a:rPr lang="en-US" altLang="zh-CN" dirty="0" err="1"/>
              <a:t>Rocksdb</a:t>
            </a:r>
            <a:r>
              <a:rPr lang="zh-CN" altLang="en-US" dirty="0"/>
              <a:t>发展经验总结 </a:t>
            </a:r>
            <a:r>
              <a:rPr lang="en-US" altLang="zh-CN" dirty="0">
                <a:solidFill>
                  <a:srgbClr val="FF0000"/>
                </a:solidFill>
              </a:rPr>
              <a:t>@</a:t>
            </a:r>
            <a:endParaRPr lang="en-US" altLang="zh-CN" dirty="0"/>
          </a:p>
        </p:txBody>
      </p:sp>
      <p:sp>
        <p:nvSpPr>
          <p:cNvPr id="42" name="矩形 41">
            <a:extLst>
              <a:ext uri="{FF2B5EF4-FFF2-40B4-BE49-F238E27FC236}">
                <a16:creationId xmlns:a16="http://schemas.microsoft.com/office/drawing/2014/main" id="{51E104B1-00D6-0746-851C-A2EA845FBE5E}"/>
              </a:ext>
            </a:extLst>
          </p:cNvPr>
          <p:cNvSpPr/>
          <p:nvPr/>
        </p:nvSpPr>
        <p:spPr>
          <a:xfrm>
            <a:off x="669924" y="5065148"/>
            <a:ext cx="9185276" cy="87395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REMIX: Efficient Range Query for LSM-trees</a:t>
            </a:r>
          </a:p>
          <a:p>
            <a:pPr marL="800100" lvl="1" indent="-342900">
              <a:lnSpc>
                <a:spcPct val="150000"/>
              </a:lnSpc>
              <a:buFont typeface="Wingdings" pitchFamily="2" charset="2"/>
              <a:buChar char="ü"/>
            </a:pPr>
            <a:r>
              <a:rPr lang="en-US" altLang="zh-CN" dirty="0"/>
              <a:t>LSM-tree</a:t>
            </a:r>
            <a:r>
              <a:rPr lang="zh-CN" altLang="en-US" dirty="0"/>
              <a:t>的范围查询优化 </a:t>
            </a:r>
            <a:r>
              <a:rPr lang="en-US" altLang="zh-CN" dirty="0">
                <a:solidFill>
                  <a:srgbClr val="FF0000"/>
                </a:solidFill>
              </a:rPr>
              <a:t>#</a:t>
            </a:r>
            <a:endParaRPr lang="en-US" altLang="zh-CN" dirty="0"/>
          </a:p>
        </p:txBody>
      </p:sp>
    </p:spTree>
    <p:extLst>
      <p:ext uri="{BB962C8B-B14F-4D97-AF65-F5344CB8AC3E}">
        <p14:creationId xmlns:p14="http://schemas.microsoft.com/office/powerpoint/2010/main" val="1531719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p:txBody>
          <a:bodyPr/>
          <a:lstStyle/>
          <a:p>
            <a:r>
              <a:rPr lang="en-US" altLang="zh-CN" i="1" dirty="0"/>
              <a:t>1-1</a:t>
            </a:r>
            <a:r>
              <a:rPr lang="zh-CN" altLang="en-US" dirty="0"/>
              <a:t> </a:t>
            </a:r>
            <a:r>
              <a:rPr lang="en-US" altLang="zh-CN" b="0" dirty="0"/>
              <a:t>ROART: Range-query Optimized Persistent ART</a:t>
            </a:r>
            <a:endParaRPr lang="zh-CN" altLang="en-US"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57" name="矩形 56">
            <a:extLst>
              <a:ext uri="{FF2B5EF4-FFF2-40B4-BE49-F238E27FC236}">
                <a16:creationId xmlns:a16="http://schemas.microsoft.com/office/drawing/2014/main" id="{721F089C-9CD6-BD46-B9FB-8772EC0FBD3D}"/>
              </a:ext>
            </a:extLst>
          </p:cNvPr>
          <p:cNvSpPr/>
          <p:nvPr/>
        </p:nvSpPr>
        <p:spPr>
          <a:xfrm>
            <a:off x="669924" y="1243021"/>
            <a:ext cx="10264548" cy="231153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清华大学</a:t>
            </a:r>
            <a:r>
              <a:rPr lang="en-US" altLang="zh-CN" sz="1600" dirty="0"/>
              <a:t>-</a:t>
            </a:r>
            <a:r>
              <a:rPr lang="zh-CN" altLang="en-US" sz="1600" dirty="0"/>
              <a:t>陈康团队</a:t>
            </a:r>
            <a:endParaRPr lang="en-US" altLang="zh-CN" sz="1600" dirty="0"/>
          </a:p>
          <a:p>
            <a:pPr marL="342900" indent="-342900">
              <a:lnSpc>
                <a:spcPct val="150000"/>
              </a:lnSpc>
              <a:buFont typeface="Arial" panose="020B0604020202020204" pitchFamily="34" charset="0"/>
              <a:buChar char="•"/>
            </a:pPr>
            <a:r>
              <a:rPr lang="zh-CN" altLang="en-US" sz="1600" dirty="0"/>
              <a:t>基于</a:t>
            </a:r>
            <a:r>
              <a:rPr lang="en-US" altLang="zh-CN" sz="1600" dirty="0"/>
              <a:t>NVM</a:t>
            </a:r>
            <a:r>
              <a:rPr lang="zh-CN" altLang="en-US" sz="1600" dirty="0"/>
              <a:t>的</a:t>
            </a:r>
            <a:r>
              <a:rPr lang="zh-CN" altLang="en-US" sz="1600" dirty="0">
                <a:solidFill>
                  <a:srgbClr val="FF0000"/>
                </a:solidFill>
              </a:rPr>
              <a:t>范围查询</a:t>
            </a:r>
            <a:r>
              <a:rPr lang="zh-CN" altLang="en-US" sz="1600" dirty="0"/>
              <a:t>优秀的、持久性</a:t>
            </a:r>
            <a:r>
              <a:rPr lang="en-US" altLang="zh-CN" sz="1600" dirty="0"/>
              <a:t>radix tree</a:t>
            </a:r>
            <a:r>
              <a:rPr lang="zh-CN" altLang="en-US" sz="1600" dirty="0"/>
              <a:t>索引结构</a:t>
            </a:r>
            <a:endParaRPr lang="en-US" altLang="zh-CN" sz="1600" dirty="0"/>
          </a:p>
          <a:p>
            <a:pPr marL="800100" lvl="1" indent="-342900">
              <a:lnSpc>
                <a:spcPct val="150000"/>
              </a:lnSpc>
              <a:buFont typeface="Wingdings" pitchFamily="2" charset="2"/>
              <a:buChar char="ü"/>
            </a:pPr>
            <a:r>
              <a:rPr lang="en-US" altLang="zh-CN" sz="1600" dirty="0"/>
              <a:t>Functionality</a:t>
            </a:r>
            <a:r>
              <a:rPr lang="zh-CN" altLang="en-US" sz="1600" dirty="0"/>
              <a:t>：支持变长</a:t>
            </a:r>
            <a:r>
              <a:rPr lang="en-US" altLang="zh-CN" sz="1600" dirty="0"/>
              <a:t>key</a:t>
            </a:r>
            <a:r>
              <a:rPr lang="zh-CN" altLang="en-US" sz="1600" dirty="0"/>
              <a:t>和范围查询</a:t>
            </a:r>
          </a:p>
          <a:p>
            <a:pPr marL="800100" lvl="1" indent="-342900">
              <a:lnSpc>
                <a:spcPct val="150000"/>
              </a:lnSpc>
              <a:buFont typeface="Wingdings" pitchFamily="2" charset="2"/>
              <a:buChar char="ü"/>
            </a:pPr>
            <a:r>
              <a:rPr lang="en-US" altLang="zh-CN" sz="1600" dirty="0"/>
              <a:t>Performance</a:t>
            </a:r>
            <a:r>
              <a:rPr lang="zh-CN" altLang="en-US" sz="1600" dirty="0"/>
              <a:t>：减少持久化开销</a:t>
            </a:r>
          </a:p>
          <a:p>
            <a:pPr marL="800100" lvl="1" indent="-342900">
              <a:lnSpc>
                <a:spcPct val="150000"/>
              </a:lnSpc>
              <a:buFont typeface="Wingdings" pitchFamily="2" charset="2"/>
              <a:buChar char="ü"/>
            </a:pPr>
            <a:r>
              <a:rPr lang="en-US" altLang="zh-CN" sz="1600" dirty="0"/>
              <a:t>Correctness</a:t>
            </a:r>
            <a:r>
              <a:rPr lang="zh-CN" altLang="en-US" sz="1600" dirty="0"/>
              <a:t>：支持异常处理，保证内存安全</a:t>
            </a:r>
            <a:endParaRPr lang="en-US" altLang="zh-CN" sz="1600" dirty="0"/>
          </a:p>
          <a:p>
            <a:pPr marL="342900" indent="-342900">
              <a:lnSpc>
                <a:spcPct val="150000"/>
              </a:lnSpc>
              <a:buFont typeface="Arial" panose="020B0604020202020204" pitchFamily="34" charset="0"/>
              <a:buChar char="•"/>
            </a:pPr>
            <a:r>
              <a:rPr lang="en-US" altLang="zh-CN" sz="1600" dirty="0"/>
              <a:t>leaf</a:t>
            </a:r>
            <a:r>
              <a:rPr lang="zh-CN" altLang="en-US" sz="1600" dirty="0"/>
              <a:t>压缩（</a:t>
            </a:r>
            <a:r>
              <a:rPr lang="en-US" altLang="zh-CN" sz="1600" dirty="0" err="1"/>
              <a:t>FPTree</a:t>
            </a:r>
            <a:r>
              <a:rPr lang="zh-CN" altLang="en-US" sz="1600" dirty="0"/>
              <a:t>）的</a:t>
            </a:r>
            <a:r>
              <a:rPr lang="en-US" altLang="zh-CN" sz="1600" dirty="0"/>
              <a:t>ART</a:t>
            </a:r>
            <a:r>
              <a:rPr lang="zh-CN" altLang="en-US" sz="1600" dirty="0"/>
              <a:t>（</a:t>
            </a:r>
            <a:r>
              <a:rPr lang="en-US" altLang="zh-CN" sz="1600" dirty="0"/>
              <a:t>ICDE’13</a:t>
            </a:r>
            <a:r>
              <a:rPr lang="zh-CN" altLang="en-US" sz="1600" dirty="0"/>
              <a:t>） </a:t>
            </a:r>
            <a:r>
              <a:rPr lang="en-US" altLang="zh-CN" sz="1600" dirty="0"/>
              <a:t>+</a:t>
            </a:r>
            <a:r>
              <a:rPr lang="zh-CN" altLang="en-US" sz="1600" dirty="0"/>
              <a:t> </a:t>
            </a:r>
            <a:r>
              <a:rPr lang="en-US" altLang="zh-CN" sz="1600" dirty="0"/>
              <a:t>NVM</a:t>
            </a:r>
          </a:p>
        </p:txBody>
      </p:sp>
      <p:pic>
        <p:nvPicPr>
          <p:cNvPr id="3" name="图片 2">
            <a:extLst>
              <a:ext uri="{FF2B5EF4-FFF2-40B4-BE49-F238E27FC236}">
                <a16:creationId xmlns:a16="http://schemas.microsoft.com/office/drawing/2014/main" id="{E21AA890-72F1-2947-9882-A5C3A0F73347}"/>
              </a:ext>
            </a:extLst>
          </p:cNvPr>
          <p:cNvPicPr>
            <a:picLocks noChangeAspect="1"/>
          </p:cNvPicPr>
          <p:nvPr/>
        </p:nvPicPr>
        <p:blipFill>
          <a:blip r:embed="rId3"/>
          <a:stretch>
            <a:fillRect/>
          </a:stretch>
        </p:blipFill>
        <p:spPr>
          <a:xfrm>
            <a:off x="1507900" y="3429000"/>
            <a:ext cx="3466872" cy="3255386"/>
          </a:xfrm>
          <a:prstGeom prst="rect">
            <a:avLst/>
          </a:prstGeom>
        </p:spPr>
      </p:pic>
      <p:pic>
        <p:nvPicPr>
          <p:cNvPr id="5" name="图片 4">
            <a:extLst>
              <a:ext uri="{FF2B5EF4-FFF2-40B4-BE49-F238E27FC236}">
                <a16:creationId xmlns:a16="http://schemas.microsoft.com/office/drawing/2014/main" id="{8856B72A-8474-3C49-8F42-D03EAD17DFB1}"/>
              </a:ext>
            </a:extLst>
          </p:cNvPr>
          <p:cNvPicPr>
            <a:picLocks noChangeAspect="1"/>
          </p:cNvPicPr>
          <p:nvPr/>
        </p:nvPicPr>
        <p:blipFill rotWithShape="1">
          <a:blip r:embed="rId4"/>
          <a:srcRect t="1026" b="1"/>
          <a:stretch/>
        </p:blipFill>
        <p:spPr>
          <a:xfrm>
            <a:off x="6114223" y="1320800"/>
            <a:ext cx="5543913" cy="5022853"/>
          </a:xfrm>
          <a:prstGeom prst="rect">
            <a:avLst/>
          </a:prstGeom>
        </p:spPr>
      </p:pic>
    </p:spTree>
    <p:extLst>
      <p:ext uri="{BB962C8B-B14F-4D97-AF65-F5344CB8AC3E}">
        <p14:creationId xmlns:p14="http://schemas.microsoft.com/office/powerpoint/2010/main" val="4095778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i="1" dirty="0"/>
              <a:t>1-2</a:t>
            </a:r>
            <a:r>
              <a:rPr lang="zh-CN" altLang="en-US" sz="2400" dirty="0"/>
              <a:t> </a:t>
            </a:r>
            <a:r>
              <a:rPr lang="en-US" altLang="zh-CN" sz="2400" b="0" dirty="0"/>
              <a:t>SpanDB: A Fast, Cost-Effective LSM-tree Based KV Store on Hybrid Storage</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5" name="矩形 4">
            <a:extLst>
              <a:ext uri="{FF2B5EF4-FFF2-40B4-BE49-F238E27FC236}">
                <a16:creationId xmlns:a16="http://schemas.microsoft.com/office/drawing/2014/main" id="{06AB765A-A046-1447-8BFA-54D3947F95AB}"/>
              </a:ext>
            </a:extLst>
          </p:cNvPr>
          <p:cNvSpPr/>
          <p:nvPr/>
        </p:nvSpPr>
        <p:spPr>
          <a:xfrm>
            <a:off x="669924" y="1243021"/>
            <a:ext cx="10264548" cy="1525739"/>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中科大</a:t>
            </a:r>
            <a:r>
              <a:rPr lang="en-US" altLang="zh-CN" sz="1600" dirty="0"/>
              <a:t>-</a:t>
            </a:r>
            <a:r>
              <a:rPr lang="zh-CN" altLang="en-US" sz="1600" dirty="0"/>
              <a:t>许胤龙、李诚团队</a:t>
            </a:r>
            <a:endParaRPr lang="en-US" altLang="zh-CN" sz="1600" dirty="0"/>
          </a:p>
          <a:p>
            <a:pPr marL="342900" indent="-342900">
              <a:lnSpc>
                <a:spcPct val="150000"/>
              </a:lnSpc>
              <a:buFont typeface="Arial" panose="020B0604020202020204" pitchFamily="34" charset="0"/>
              <a:buChar char="•"/>
            </a:pPr>
            <a:r>
              <a:rPr lang="zh-CN" altLang="en-US" sz="1600" dirty="0"/>
              <a:t>提出一个基于</a:t>
            </a:r>
            <a:r>
              <a:rPr lang="en-US" altLang="zh-CN" sz="1600" dirty="0" err="1"/>
              <a:t>NVMe</a:t>
            </a:r>
            <a:r>
              <a:rPr lang="zh-CN" altLang="en-US" sz="1600" dirty="0"/>
              <a:t> </a:t>
            </a:r>
            <a:r>
              <a:rPr lang="en-US" altLang="zh-CN" sz="1600" dirty="0"/>
              <a:t>SSD</a:t>
            </a:r>
            <a:r>
              <a:rPr lang="zh-CN" altLang="en-US" sz="1600" dirty="0"/>
              <a:t> </a:t>
            </a:r>
            <a:r>
              <a:rPr lang="en-US" altLang="zh-CN" sz="1600" dirty="0"/>
              <a:t>/</a:t>
            </a:r>
            <a:r>
              <a:rPr lang="zh-CN" altLang="en-US" sz="1600" dirty="0"/>
              <a:t> </a:t>
            </a:r>
            <a:r>
              <a:rPr lang="en-US" altLang="zh-CN" sz="1600" dirty="0"/>
              <a:t>SSDs</a:t>
            </a:r>
            <a:r>
              <a:rPr lang="zh-CN" altLang="en-US" sz="1600" dirty="0"/>
              <a:t> 异构</a:t>
            </a:r>
            <a:r>
              <a:rPr lang="en-US" altLang="zh-CN" sz="1600" dirty="0"/>
              <a:t>KV</a:t>
            </a:r>
            <a:r>
              <a:rPr lang="zh-CN" altLang="en-US" sz="1600" dirty="0"/>
              <a:t>存储</a:t>
            </a:r>
            <a:endParaRPr lang="en-US" altLang="zh-CN" sz="1600" dirty="0"/>
          </a:p>
          <a:p>
            <a:pPr marL="342900" indent="-342900">
              <a:lnSpc>
                <a:spcPct val="150000"/>
              </a:lnSpc>
              <a:buFont typeface="Arial" panose="020B0604020202020204" pitchFamily="34" charset="0"/>
              <a:buChar char="•"/>
            </a:pPr>
            <a:r>
              <a:rPr lang="zh-CN" altLang="en-US" sz="1600" dirty="0"/>
              <a:t>性能和成本</a:t>
            </a:r>
            <a:endParaRPr lang="en-US" altLang="zh-CN" sz="1600" dirty="0"/>
          </a:p>
          <a:p>
            <a:pPr marL="342900" indent="-342900">
              <a:lnSpc>
                <a:spcPct val="150000"/>
              </a:lnSpc>
              <a:buFont typeface="Arial" panose="020B0604020202020204" pitchFamily="34" charset="0"/>
              <a:buChar char="•"/>
            </a:pPr>
            <a:r>
              <a:rPr lang="zh-CN" altLang="en-US" sz="1600" dirty="0"/>
              <a:t>日志和</a:t>
            </a:r>
            <a:r>
              <a:rPr lang="en-US" altLang="zh-CN" sz="1600" dirty="0"/>
              <a:t>LSM</a:t>
            </a:r>
            <a:r>
              <a:rPr lang="zh-CN" altLang="en-US" sz="1600" dirty="0"/>
              <a:t>前几层存在</a:t>
            </a:r>
            <a:r>
              <a:rPr lang="en-US" altLang="zh-CN" sz="1600" dirty="0" err="1"/>
              <a:t>NVMe</a:t>
            </a:r>
            <a:r>
              <a:rPr lang="zh-CN" altLang="en-US" sz="1600" dirty="0"/>
              <a:t>，其他层在</a:t>
            </a:r>
            <a:r>
              <a:rPr lang="en-US" altLang="zh-CN" sz="1600" dirty="0"/>
              <a:t>SSDs</a:t>
            </a:r>
            <a:r>
              <a:rPr lang="zh-CN" altLang="en-US" sz="1600" dirty="0"/>
              <a:t>；</a:t>
            </a:r>
            <a:r>
              <a:rPr lang="en-US" altLang="zh-CN" sz="1600" dirty="0">
                <a:solidFill>
                  <a:srgbClr val="FF0000"/>
                </a:solidFill>
              </a:rPr>
              <a:t>SPDK</a:t>
            </a:r>
            <a:r>
              <a:rPr lang="zh-CN" altLang="en-US" sz="1600" dirty="0"/>
              <a:t>与异步；并发日志写</a:t>
            </a:r>
          </a:p>
        </p:txBody>
      </p:sp>
      <p:pic>
        <p:nvPicPr>
          <p:cNvPr id="3" name="图片 2">
            <a:extLst>
              <a:ext uri="{FF2B5EF4-FFF2-40B4-BE49-F238E27FC236}">
                <a16:creationId xmlns:a16="http://schemas.microsoft.com/office/drawing/2014/main" id="{9D0A4F82-02E0-FB4E-A750-623BA37BEF04}"/>
              </a:ext>
            </a:extLst>
          </p:cNvPr>
          <p:cNvPicPr>
            <a:picLocks noChangeAspect="1"/>
          </p:cNvPicPr>
          <p:nvPr/>
        </p:nvPicPr>
        <p:blipFill>
          <a:blip r:embed="rId2"/>
          <a:stretch>
            <a:fillRect/>
          </a:stretch>
        </p:blipFill>
        <p:spPr>
          <a:xfrm>
            <a:off x="687705" y="2916416"/>
            <a:ext cx="5131436" cy="3530428"/>
          </a:xfrm>
          <a:prstGeom prst="rect">
            <a:avLst/>
          </a:prstGeom>
        </p:spPr>
      </p:pic>
      <p:pic>
        <p:nvPicPr>
          <p:cNvPr id="6" name="图片 5">
            <a:extLst>
              <a:ext uri="{FF2B5EF4-FFF2-40B4-BE49-F238E27FC236}">
                <a16:creationId xmlns:a16="http://schemas.microsoft.com/office/drawing/2014/main" id="{811DB95E-EC96-804F-9545-DE39E6275FB8}"/>
              </a:ext>
            </a:extLst>
          </p:cNvPr>
          <p:cNvPicPr>
            <a:picLocks noChangeAspect="1"/>
          </p:cNvPicPr>
          <p:nvPr/>
        </p:nvPicPr>
        <p:blipFill>
          <a:blip r:embed="rId3"/>
          <a:stretch>
            <a:fillRect/>
          </a:stretch>
        </p:blipFill>
        <p:spPr>
          <a:xfrm>
            <a:off x="6372860" y="3096745"/>
            <a:ext cx="5412740" cy="2802236"/>
          </a:xfrm>
          <a:prstGeom prst="rect">
            <a:avLst/>
          </a:prstGeom>
        </p:spPr>
      </p:pic>
    </p:spTree>
    <p:extLst>
      <p:ext uri="{BB962C8B-B14F-4D97-AF65-F5344CB8AC3E}">
        <p14:creationId xmlns:p14="http://schemas.microsoft.com/office/powerpoint/2010/main" val="155032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i="1" dirty="0"/>
              <a:t>1-3</a:t>
            </a:r>
            <a:r>
              <a:rPr lang="zh-CN" altLang="en-US" sz="2400" dirty="0"/>
              <a:t> </a:t>
            </a:r>
            <a:r>
              <a:rPr lang="en-US" altLang="zh-CN" sz="2400" b="0" dirty="0"/>
              <a:t>Evolution of Development Priorities in Key-value Stores Serving Large-scale Applications: The </a:t>
            </a:r>
            <a:r>
              <a:rPr lang="en-US" altLang="zh-CN" sz="2400" b="0" dirty="0" err="1"/>
              <a:t>RocksDB</a:t>
            </a:r>
            <a:r>
              <a:rPr lang="en-US" altLang="zh-CN" sz="2400" b="0" dirty="0"/>
              <a:t> Experience</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5" name="矩形 4">
            <a:extLst>
              <a:ext uri="{FF2B5EF4-FFF2-40B4-BE49-F238E27FC236}">
                <a16:creationId xmlns:a16="http://schemas.microsoft.com/office/drawing/2014/main" id="{6E798743-2996-0D4D-B8DC-3DBB5DF37026}"/>
              </a:ext>
            </a:extLst>
          </p:cNvPr>
          <p:cNvSpPr/>
          <p:nvPr/>
        </p:nvSpPr>
        <p:spPr>
          <a:xfrm>
            <a:off x="669924" y="1243021"/>
            <a:ext cx="10264548" cy="115640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1600" dirty="0"/>
              <a:t>Facebook-</a:t>
            </a:r>
            <a:r>
              <a:rPr lang="en-US" altLang="zh-CN" sz="1600" dirty="0" err="1"/>
              <a:t>RocksDB</a:t>
            </a:r>
            <a:r>
              <a:rPr lang="zh-CN" altLang="en-US" sz="1600" dirty="0"/>
              <a:t>团队</a:t>
            </a:r>
            <a:endParaRPr lang="en-US" altLang="zh-CN" sz="1600" dirty="0"/>
          </a:p>
          <a:p>
            <a:pPr marL="342900" indent="-342900">
              <a:lnSpc>
                <a:spcPct val="150000"/>
              </a:lnSpc>
              <a:buFont typeface="Arial" panose="020B0604020202020204" pitchFamily="34" charset="0"/>
              <a:buChar char="•"/>
            </a:pPr>
            <a:r>
              <a:rPr lang="zh-CN" altLang="en-US" sz="1600" dirty="0"/>
              <a:t>描述了</a:t>
            </a:r>
            <a:r>
              <a:rPr lang="en-US" altLang="zh-CN" sz="1600" dirty="0" err="1"/>
              <a:t>RocksDB</a:t>
            </a:r>
            <a:r>
              <a:rPr lang="zh-CN" altLang="en-US" sz="1600" dirty="0"/>
              <a:t>在过去</a:t>
            </a:r>
            <a:r>
              <a:rPr lang="en-US" altLang="zh-CN" sz="1600" dirty="0"/>
              <a:t>8</a:t>
            </a:r>
            <a:r>
              <a:rPr lang="zh-CN" altLang="en-US" sz="1600" dirty="0"/>
              <a:t>年中开发重点的变化</a:t>
            </a:r>
            <a:endParaRPr lang="en-US" altLang="zh-CN" sz="1600" dirty="0"/>
          </a:p>
          <a:p>
            <a:pPr marL="342900" indent="-342900">
              <a:lnSpc>
                <a:spcPct val="150000"/>
              </a:lnSpc>
              <a:buFont typeface="Arial" panose="020B0604020202020204" pitchFamily="34" charset="0"/>
              <a:buChar char="•"/>
            </a:pPr>
            <a:r>
              <a:rPr lang="zh-CN" altLang="en-US" sz="1600" dirty="0">
                <a:solidFill>
                  <a:srgbClr val="FF0000"/>
                </a:solidFill>
              </a:rPr>
              <a:t>写放大</a:t>
            </a:r>
            <a:r>
              <a:rPr lang="en-US" altLang="zh-CN" sz="1600" dirty="0">
                <a:solidFill>
                  <a:srgbClr val="FF0000"/>
                </a:solidFill>
              </a:rPr>
              <a:t>-&gt; </a:t>
            </a:r>
            <a:r>
              <a:rPr lang="zh-CN" altLang="en-US" sz="1600" dirty="0">
                <a:solidFill>
                  <a:srgbClr val="FF0000"/>
                </a:solidFill>
              </a:rPr>
              <a:t>空间优化 </a:t>
            </a:r>
            <a:r>
              <a:rPr lang="en-US" altLang="zh-CN" sz="1600" dirty="0">
                <a:solidFill>
                  <a:srgbClr val="FF0000"/>
                </a:solidFill>
              </a:rPr>
              <a:t>-&gt; CPU</a:t>
            </a:r>
          </a:p>
        </p:txBody>
      </p:sp>
      <p:pic>
        <p:nvPicPr>
          <p:cNvPr id="9" name="图片 8">
            <a:extLst>
              <a:ext uri="{FF2B5EF4-FFF2-40B4-BE49-F238E27FC236}">
                <a16:creationId xmlns:a16="http://schemas.microsoft.com/office/drawing/2014/main" id="{BD5114B9-CA4F-4449-9089-73F854C1474F}"/>
              </a:ext>
            </a:extLst>
          </p:cNvPr>
          <p:cNvPicPr>
            <a:picLocks noChangeAspect="1"/>
          </p:cNvPicPr>
          <p:nvPr/>
        </p:nvPicPr>
        <p:blipFill rotWithShape="1">
          <a:blip r:embed="rId3"/>
          <a:srcRect l="4186" t="6989" r="10241"/>
          <a:stretch/>
        </p:blipFill>
        <p:spPr>
          <a:xfrm>
            <a:off x="0" y="2371757"/>
            <a:ext cx="6448541" cy="3810314"/>
          </a:xfrm>
          <a:prstGeom prst="rect">
            <a:avLst/>
          </a:prstGeom>
        </p:spPr>
      </p:pic>
      <p:pic>
        <p:nvPicPr>
          <p:cNvPr id="10" name="图片 9">
            <a:extLst>
              <a:ext uri="{FF2B5EF4-FFF2-40B4-BE49-F238E27FC236}">
                <a16:creationId xmlns:a16="http://schemas.microsoft.com/office/drawing/2014/main" id="{5BF6213E-1992-EB49-9F24-EB208A3281A3}"/>
              </a:ext>
            </a:extLst>
          </p:cNvPr>
          <p:cNvPicPr>
            <a:picLocks noChangeAspect="1"/>
          </p:cNvPicPr>
          <p:nvPr/>
        </p:nvPicPr>
        <p:blipFill>
          <a:blip r:embed="rId4"/>
          <a:stretch>
            <a:fillRect/>
          </a:stretch>
        </p:blipFill>
        <p:spPr>
          <a:xfrm>
            <a:off x="6367194" y="2371757"/>
            <a:ext cx="5824807" cy="3896377"/>
          </a:xfrm>
          <a:prstGeom prst="rect">
            <a:avLst/>
          </a:prstGeom>
        </p:spPr>
      </p:pic>
    </p:spTree>
    <p:extLst>
      <p:ext uri="{BB962C8B-B14F-4D97-AF65-F5344CB8AC3E}">
        <p14:creationId xmlns:p14="http://schemas.microsoft.com/office/powerpoint/2010/main" val="3065166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sz="2400" b="0" dirty="0" err="1"/>
              <a:t>SplinterDB</a:t>
            </a:r>
            <a:r>
              <a:rPr lang="en-US" altLang="zh-CN" sz="2400" b="0" dirty="0"/>
              <a:t>: Closing the Bandwidth Gap for </a:t>
            </a:r>
            <a:r>
              <a:rPr lang="en-US" altLang="zh-CN" sz="2400" b="0" dirty="0" err="1"/>
              <a:t>NVMe</a:t>
            </a:r>
            <a:r>
              <a:rPr lang="en-US" altLang="zh-CN" sz="2400" b="0" dirty="0"/>
              <a:t> Key-Value Stores</a:t>
            </a:r>
            <a:endParaRPr lang="zh-CN" altLang="en-US" sz="2400" b="0" dirty="0"/>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sp>
        <p:nvSpPr>
          <p:cNvPr id="43" name="矩形 42">
            <a:extLst>
              <a:ext uri="{FF2B5EF4-FFF2-40B4-BE49-F238E27FC236}">
                <a16:creationId xmlns:a16="http://schemas.microsoft.com/office/drawing/2014/main" id="{DA6FA4C3-410D-3741-98EA-94921087BDF7}"/>
              </a:ext>
            </a:extLst>
          </p:cNvPr>
          <p:cNvSpPr/>
          <p:nvPr/>
        </p:nvSpPr>
        <p:spPr>
          <a:xfrm>
            <a:off x="669924" y="1220364"/>
            <a:ext cx="9857570" cy="1525739"/>
          </a:xfrm>
          <a:prstGeom prst="rect">
            <a:avLst/>
          </a:prstGeom>
        </p:spPr>
        <p:txBody>
          <a:bodyPr wrap="none">
            <a:spAutoFit/>
          </a:bodyPr>
          <a:lstStyle/>
          <a:p>
            <a:pPr marL="342900" indent="-342900">
              <a:lnSpc>
                <a:spcPct val="150000"/>
              </a:lnSpc>
              <a:buFont typeface="Arial" panose="020B0604020202020204" pitchFamily="34" charset="0"/>
              <a:buChar char="•"/>
            </a:pPr>
            <a:r>
              <a:rPr lang="zh-CN" altLang="en-US" sz="1600" dirty="0"/>
              <a:t>德州大学奥斯汀分校</a:t>
            </a:r>
            <a:r>
              <a:rPr lang="en-US" altLang="zh-CN" sz="1600" dirty="0"/>
              <a:t>-Vijay Chidambaram</a:t>
            </a:r>
            <a:r>
              <a:rPr lang="zh-CN" altLang="en-US" sz="1600" dirty="0"/>
              <a:t>团队 </a:t>
            </a:r>
            <a:r>
              <a:rPr lang="en-US" altLang="zh-CN" sz="1600" dirty="0"/>
              <a:t>&amp;&amp;</a:t>
            </a:r>
            <a:r>
              <a:rPr lang="zh-CN" altLang="en-US" sz="1600" dirty="0"/>
              <a:t> </a:t>
            </a:r>
            <a:r>
              <a:rPr lang="en-US" altLang="zh-CN" sz="1600" dirty="0"/>
              <a:t>VM</a:t>
            </a:r>
            <a:r>
              <a:rPr lang="zh-CN" altLang="en-US" sz="1600" dirty="0"/>
              <a:t>，</a:t>
            </a:r>
            <a:r>
              <a:rPr lang="en-US" altLang="zh-CN" sz="1600" dirty="0"/>
              <a:t>ATC’ 20</a:t>
            </a:r>
          </a:p>
          <a:p>
            <a:pPr marL="342900" indent="-342900">
              <a:lnSpc>
                <a:spcPct val="150000"/>
              </a:lnSpc>
              <a:buFont typeface="Arial" panose="020B0604020202020204" pitchFamily="34" charset="0"/>
              <a:buChar char="•"/>
            </a:pPr>
            <a:r>
              <a:rPr lang="zh-CN" altLang="en-US" sz="1600" dirty="0"/>
              <a:t>问题：当前的键值存储并不能充分利用</a:t>
            </a:r>
            <a:r>
              <a:rPr lang="en-US" altLang="zh-CN" sz="1600" dirty="0" err="1"/>
              <a:t>NVMe</a:t>
            </a:r>
            <a:r>
              <a:rPr lang="zh-CN" altLang="en-US" sz="1600" dirty="0"/>
              <a:t> </a:t>
            </a:r>
            <a:r>
              <a:rPr lang="en-US" altLang="zh-CN" sz="1600" dirty="0"/>
              <a:t>SSD</a:t>
            </a:r>
            <a:r>
              <a:rPr lang="zh-CN" altLang="en-US" sz="1600" dirty="0"/>
              <a:t>的带宽</a:t>
            </a:r>
            <a:endParaRPr lang="en-US" altLang="zh-CN" sz="1600" dirty="0"/>
          </a:p>
          <a:p>
            <a:pPr marL="342900" indent="-342900">
              <a:lnSpc>
                <a:spcPct val="150000"/>
              </a:lnSpc>
              <a:buFont typeface="Arial" panose="020B0604020202020204" pitchFamily="34" charset="0"/>
              <a:buChar char="•"/>
            </a:pPr>
            <a:r>
              <a:rPr lang="zh-CN" altLang="en-US" sz="1600" dirty="0"/>
              <a:t>方法：提出了一种新的索引结构</a:t>
            </a:r>
            <a:r>
              <a:rPr lang="en-US" altLang="zh-CN" sz="1600" dirty="0"/>
              <a:t>STB</a:t>
            </a:r>
            <a:r>
              <a:rPr lang="el-GR" altLang="zh-CN" sz="1600" dirty="0"/>
              <a:t>ε</a:t>
            </a:r>
            <a:r>
              <a:rPr lang="en-US" altLang="zh-CN" sz="1600" dirty="0"/>
              <a:t>-tree</a:t>
            </a:r>
            <a:r>
              <a:rPr lang="zh-CN" altLang="en-US" sz="1600" dirty="0"/>
              <a:t>，</a:t>
            </a:r>
            <a:r>
              <a:rPr lang="en-US" altLang="zh-CN" sz="1600" dirty="0"/>
              <a:t>Size-Tiered</a:t>
            </a:r>
            <a:r>
              <a:rPr lang="zh-CN" altLang="en-US" sz="1600" dirty="0"/>
              <a:t>的</a:t>
            </a:r>
            <a:r>
              <a:rPr lang="en-US" altLang="zh-CN" sz="1600" dirty="0"/>
              <a:t>B</a:t>
            </a:r>
            <a:r>
              <a:rPr lang="el-GR" altLang="zh-CN" sz="1600" dirty="0"/>
              <a:t>ε</a:t>
            </a:r>
            <a:r>
              <a:rPr lang="en-US" altLang="zh-CN" sz="1600" dirty="0"/>
              <a:t>-tree</a:t>
            </a:r>
            <a:r>
              <a:rPr lang="zh-CN" altLang="en-US" sz="1600" dirty="0"/>
              <a:t>（</a:t>
            </a:r>
            <a:r>
              <a:rPr lang="en-US" altLang="zh-CN" sz="1600" dirty="0"/>
              <a:t>Be-tree</a:t>
            </a:r>
            <a:r>
              <a:rPr lang="zh-CN" altLang="en-US" sz="1600" dirty="0"/>
              <a:t>）；并基于此实现</a:t>
            </a:r>
            <a:r>
              <a:rPr lang="en-US" altLang="zh-CN" sz="1600" dirty="0" err="1"/>
              <a:t>SplinterDB</a:t>
            </a:r>
            <a:endParaRPr lang="en-US" altLang="zh-CN" sz="1600" dirty="0"/>
          </a:p>
          <a:p>
            <a:pPr marL="342900" indent="-342900">
              <a:lnSpc>
                <a:spcPct val="150000"/>
              </a:lnSpc>
              <a:buFont typeface="Arial" panose="020B0604020202020204" pitchFamily="34" charset="0"/>
              <a:buChar char="•"/>
            </a:pPr>
            <a:r>
              <a:rPr lang="zh-CN" altLang="en-US" sz="1600" dirty="0"/>
              <a:t>效果：</a:t>
            </a:r>
            <a:r>
              <a:rPr lang="en-US" altLang="zh-CN" sz="1600" dirty="0"/>
              <a:t> </a:t>
            </a:r>
            <a:r>
              <a:rPr lang="zh-CN" altLang="en-US" sz="1600" dirty="0"/>
              <a:t>比</a:t>
            </a:r>
            <a:r>
              <a:rPr lang="en-US" altLang="zh-CN" sz="1600" dirty="0" err="1"/>
              <a:t>RocksDB</a:t>
            </a:r>
            <a:r>
              <a:rPr lang="zh-CN" altLang="en-US" sz="1600" dirty="0"/>
              <a:t>高出</a:t>
            </a:r>
            <a:r>
              <a:rPr lang="en-US" altLang="zh-CN" sz="1600" dirty="0"/>
              <a:t>6</a:t>
            </a:r>
            <a:r>
              <a:rPr lang="zh-CN" altLang="en-US" sz="1600" dirty="0"/>
              <a:t>到</a:t>
            </a:r>
            <a:r>
              <a:rPr lang="en-US" altLang="zh-CN" sz="1600" dirty="0"/>
              <a:t>10</a:t>
            </a:r>
            <a:r>
              <a:rPr lang="zh-CN" altLang="en-US" sz="1600" dirty="0"/>
              <a:t>倍插入、</a:t>
            </a:r>
            <a:r>
              <a:rPr lang="en-US" altLang="zh-CN" sz="1600" dirty="0"/>
              <a:t>2</a:t>
            </a:r>
            <a:r>
              <a:rPr lang="zh-CN" altLang="en-US" sz="1600" dirty="0"/>
              <a:t>到</a:t>
            </a:r>
            <a:r>
              <a:rPr lang="en-US" altLang="zh-CN" sz="1600" dirty="0"/>
              <a:t>2.6</a:t>
            </a:r>
            <a:r>
              <a:rPr lang="zh-CN" altLang="en-US" sz="1600" dirty="0"/>
              <a:t>倍（点）查询性能</a:t>
            </a:r>
            <a:endParaRPr lang="en-US" altLang="zh-CN" sz="1600" dirty="0"/>
          </a:p>
        </p:txBody>
      </p:sp>
      <p:pic>
        <p:nvPicPr>
          <p:cNvPr id="45" name="图片 44">
            <a:extLst>
              <a:ext uri="{FF2B5EF4-FFF2-40B4-BE49-F238E27FC236}">
                <a16:creationId xmlns:a16="http://schemas.microsoft.com/office/drawing/2014/main" id="{7D12203A-48E2-D747-86B6-1FA7AFBF008E}"/>
              </a:ext>
            </a:extLst>
          </p:cNvPr>
          <p:cNvPicPr>
            <a:picLocks noChangeAspect="1"/>
          </p:cNvPicPr>
          <p:nvPr/>
        </p:nvPicPr>
        <p:blipFill>
          <a:blip r:embed="rId3"/>
          <a:stretch>
            <a:fillRect/>
          </a:stretch>
        </p:blipFill>
        <p:spPr>
          <a:xfrm>
            <a:off x="2751731" y="2923452"/>
            <a:ext cx="6317842" cy="3492523"/>
          </a:xfrm>
          <a:prstGeom prst="rect">
            <a:avLst/>
          </a:prstGeom>
        </p:spPr>
      </p:pic>
    </p:spTree>
    <p:extLst>
      <p:ext uri="{BB962C8B-B14F-4D97-AF65-F5344CB8AC3E}">
        <p14:creationId xmlns:p14="http://schemas.microsoft.com/office/powerpoint/2010/main" val="3646098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b="0" dirty="0"/>
              <a:t>LSM-tree</a:t>
            </a:r>
            <a:r>
              <a:rPr lang="zh-CN" altLang="en-US" sz="2400" b="0" dirty="0"/>
              <a:t> </a:t>
            </a:r>
            <a:r>
              <a:rPr lang="en-US" altLang="zh-CN" sz="2400" b="0" dirty="0"/>
              <a:t>and</a:t>
            </a:r>
            <a:r>
              <a:rPr lang="zh-CN" altLang="en-US" sz="2400" b="0" dirty="0"/>
              <a:t> </a:t>
            </a:r>
            <a:r>
              <a:rPr lang="en-US" altLang="zh-CN" sz="2400" b="0" dirty="0"/>
              <a:t>Write ampliﬁcation</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pic>
        <p:nvPicPr>
          <p:cNvPr id="28" name="图片 27">
            <a:extLst>
              <a:ext uri="{FF2B5EF4-FFF2-40B4-BE49-F238E27FC236}">
                <a16:creationId xmlns:a16="http://schemas.microsoft.com/office/drawing/2014/main" id="{2BFC1495-9E37-E945-90FC-CE78FAFD22B6}"/>
              </a:ext>
            </a:extLst>
          </p:cNvPr>
          <p:cNvPicPr>
            <a:picLocks noChangeAspect="1"/>
          </p:cNvPicPr>
          <p:nvPr/>
        </p:nvPicPr>
        <p:blipFill>
          <a:blip r:embed="rId3"/>
          <a:stretch>
            <a:fillRect/>
          </a:stretch>
        </p:blipFill>
        <p:spPr>
          <a:xfrm>
            <a:off x="6643915" y="3429000"/>
            <a:ext cx="4876572" cy="3279667"/>
          </a:xfrm>
          <a:prstGeom prst="rect">
            <a:avLst/>
          </a:prstGeom>
        </p:spPr>
      </p:pic>
      <p:pic>
        <p:nvPicPr>
          <p:cNvPr id="6" name="图片 5">
            <a:extLst>
              <a:ext uri="{FF2B5EF4-FFF2-40B4-BE49-F238E27FC236}">
                <a16:creationId xmlns:a16="http://schemas.microsoft.com/office/drawing/2014/main" id="{4CEA747C-800A-1B45-8F28-FCC12B0EE874}"/>
              </a:ext>
            </a:extLst>
          </p:cNvPr>
          <p:cNvPicPr>
            <a:picLocks noChangeAspect="1"/>
          </p:cNvPicPr>
          <p:nvPr/>
        </p:nvPicPr>
        <p:blipFill>
          <a:blip r:embed="rId4"/>
          <a:stretch>
            <a:fillRect/>
          </a:stretch>
        </p:blipFill>
        <p:spPr>
          <a:xfrm>
            <a:off x="6896678" y="1255250"/>
            <a:ext cx="4029651" cy="1911927"/>
          </a:xfrm>
          <a:prstGeom prst="rect">
            <a:avLst/>
          </a:prstGeom>
        </p:spPr>
      </p:pic>
      <p:pic>
        <p:nvPicPr>
          <p:cNvPr id="11" name="图片 10">
            <a:extLst>
              <a:ext uri="{FF2B5EF4-FFF2-40B4-BE49-F238E27FC236}">
                <a16:creationId xmlns:a16="http://schemas.microsoft.com/office/drawing/2014/main" id="{396420BB-C04C-A143-A5F2-AF2961B7BAA0}"/>
              </a:ext>
            </a:extLst>
          </p:cNvPr>
          <p:cNvPicPr/>
          <p:nvPr/>
        </p:nvPicPr>
        <p:blipFill>
          <a:blip r:embed="rId5"/>
          <a:stretch>
            <a:fillRect/>
          </a:stretch>
        </p:blipFill>
        <p:spPr>
          <a:xfrm>
            <a:off x="1515713" y="2365614"/>
            <a:ext cx="4029651" cy="3628478"/>
          </a:xfrm>
          <a:prstGeom prst="rect">
            <a:avLst/>
          </a:prstGeom>
        </p:spPr>
      </p:pic>
      <p:sp>
        <p:nvSpPr>
          <p:cNvPr id="12" name="矩形 11">
            <a:extLst>
              <a:ext uri="{FF2B5EF4-FFF2-40B4-BE49-F238E27FC236}">
                <a16:creationId xmlns:a16="http://schemas.microsoft.com/office/drawing/2014/main" id="{B11FCB69-91DD-A34F-8D87-B86E2550873E}"/>
              </a:ext>
            </a:extLst>
          </p:cNvPr>
          <p:cNvSpPr/>
          <p:nvPr/>
        </p:nvSpPr>
        <p:spPr>
          <a:xfrm>
            <a:off x="669924" y="1243020"/>
            <a:ext cx="6226754" cy="106952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1600" dirty="0"/>
              <a:t>Leveling</a:t>
            </a:r>
            <a:r>
              <a:rPr lang="zh-CN" altLang="en-US" sz="1600" dirty="0"/>
              <a:t> </a:t>
            </a:r>
            <a:r>
              <a:rPr lang="en-US" altLang="zh-CN" sz="1600" dirty="0"/>
              <a:t>vs</a:t>
            </a:r>
            <a:r>
              <a:rPr lang="zh-CN" altLang="en-US" sz="1600" dirty="0"/>
              <a:t> </a:t>
            </a:r>
            <a:r>
              <a:rPr lang="en-US" altLang="zh-CN" sz="1600" dirty="0"/>
              <a:t>Tiering</a:t>
            </a:r>
            <a:r>
              <a:rPr lang="zh-CN" altLang="en-US" sz="1600" dirty="0"/>
              <a:t> </a:t>
            </a:r>
            <a:r>
              <a:rPr lang="en-US" altLang="zh-CN" sz="1600" dirty="0"/>
              <a:t>vs</a:t>
            </a:r>
            <a:r>
              <a:rPr lang="zh-CN" altLang="en-US" sz="1600" dirty="0"/>
              <a:t> </a:t>
            </a:r>
            <a:r>
              <a:rPr lang="en-US" altLang="zh-CN" sz="1600" dirty="0"/>
              <a:t>FIFO</a:t>
            </a:r>
          </a:p>
          <a:p>
            <a:pPr marL="342900" indent="-342900">
              <a:lnSpc>
                <a:spcPct val="150000"/>
              </a:lnSpc>
              <a:buFont typeface="Arial" panose="020B0604020202020204" pitchFamily="34" charset="0"/>
              <a:buChar char="•"/>
            </a:pPr>
            <a:r>
              <a:rPr lang="en-US" altLang="zh-CN" sz="1400" dirty="0"/>
              <a:t>FIFO</a:t>
            </a:r>
            <a:r>
              <a:rPr lang="zh-CN" altLang="en-US" sz="1400" dirty="0"/>
              <a:t>压缩只是在</a:t>
            </a:r>
            <a:r>
              <a:rPr lang="en-US" altLang="zh-CN" sz="1400" dirty="0"/>
              <a:t>DB</a:t>
            </a:r>
            <a:r>
              <a:rPr lang="zh-CN" altLang="en-US" sz="1400" dirty="0"/>
              <a:t>达到大小限制时丢弃旧文件，并且只执行轻量级压缩。它的目标是内存缓存应用程序</a:t>
            </a:r>
          </a:p>
        </p:txBody>
      </p:sp>
      <p:sp>
        <p:nvSpPr>
          <p:cNvPr id="8" name="矩形 7">
            <a:extLst>
              <a:ext uri="{FF2B5EF4-FFF2-40B4-BE49-F238E27FC236}">
                <a16:creationId xmlns:a16="http://schemas.microsoft.com/office/drawing/2014/main" id="{B6B7C6BE-E6A1-0242-9F58-48373F81BCCF}"/>
              </a:ext>
            </a:extLst>
          </p:cNvPr>
          <p:cNvSpPr/>
          <p:nvPr/>
        </p:nvSpPr>
        <p:spPr>
          <a:xfrm>
            <a:off x="669924" y="5994092"/>
            <a:ext cx="6226754"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为了减少写放大，</a:t>
            </a:r>
            <a:r>
              <a:rPr lang="en-US" altLang="zh-CN" sz="1600" dirty="0" err="1"/>
              <a:t>Rokcsdb</a:t>
            </a:r>
            <a:r>
              <a:rPr lang="zh-CN" altLang="en-US" sz="1600" dirty="0"/>
              <a:t>引进包括</a:t>
            </a:r>
            <a:r>
              <a:rPr lang="en-US" altLang="zh-CN" sz="1600" dirty="0"/>
              <a:t>Tiering</a:t>
            </a:r>
            <a:r>
              <a:rPr lang="zh-CN" altLang="en-US" sz="1600" dirty="0"/>
              <a:t>在内的多种</a:t>
            </a:r>
            <a:r>
              <a:rPr lang="en-US" altLang="zh-CN" sz="1600" dirty="0"/>
              <a:t>compaction</a:t>
            </a:r>
            <a:r>
              <a:rPr lang="zh-CN" altLang="en-US" sz="1600" dirty="0"/>
              <a:t>方式，用户可以根据需求选择</a:t>
            </a:r>
          </a:p>
        </p:txBody>
      </p:sp>
    </p:spTree>
    <p:extLst>
      <p:ext uri="{BB962C8B-B14F-4D97-AF65-F5344CB8AC3E}">
        <p14:creationId xmlns:p14="http://schemas.microsoft.com/office/powerpoint/2010/main" val="2464869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b="0" dirty="0"/>
              <a:t>Space ampliﬁcation</a:t>
            </a:r>
            <a:r>
              <a:rPr lang="zh-CN" altLang="en-US" sz="2400" b="0" dirty="0"/>
              <a:t> </a:t>
            </a:r>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5" name="矩形 4">
            <a:extLst>
              <a:ext uri="{FF2B5EF4-FFF2-40B4-BE49-F238E27FC236}">
                <a16:creationId xmlns:a16="http://schemas.microsoft.com/office/drawing/2014/main" id="{6E798743-2996-0D4D-B8DC-3DBB5DF37026}"/>
              </a:ext>
            </a:extLst>
          </p:cNvPr>
          <p:cNvSpPr/>
          <p:nvPr/>
        </p:nvSpPr>
        <p:spPr>
          <a:xfrm>
            <a:off x="669924" y="1243021"/>
            <a:ext cx="10264548" cy="341683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对于大多数应用程序来说，空间利用率远比写放大重要，因为闪存写周期和写开销都没有受到限制</a:t>
            </a:r>
            <a:endParaRPr lang="en-US" altLang="zh-CN" sz="1600" dirty="0"/>
          </a:p>
          <a:p>
            <a:pPr marL="342900" indent="-342900">
              <a:lnSpc>
                <a:spcPct val="150000"/>
              </a:lnSpc>
              <a:buFont typeface="Arial" panose="020B0604020202020204" pitchFamily="34" charset="0"/>
              <a:buChar char="•"/>
            </a:pPr>
            <a:r>
              <a:rPr lang="en-US" altLang="zh-CN" sz="1600" dirty="0">
                <a:solidFill>
                  <a:srgbClr val="FF0000"/>
                </a:solidFill>
              </a:rPr>
              <a:t>Optimizing Space Amplification in </a:t>
            </a:r>
            <a:r>
              <a:rPr lang="en-US" altLang="zh-CN" sz="1600" dirty="0" err="1">
                <a:solidFill>
                  <a:srgbClr val="FF0000"/>
                </a:solidFill>
              </a:rPr>
              <a:t>RocksDB</a:t>
            </a:r>
            <a:r>
              <a:rPr lang="zh-CN" altLang="en-US" sz="1600" dirty="0">
                <a:solidFill>
                  <a:srgbClr val="FF0000"/>
                </a:solidFill>
              </a:rPr>
              <a:t>，</a:t>
            </a:r>
            <a:r>
              <a:rPr lang="en-US" altLang="zh-CN" sz="1600" dirty="0">
                <a:solidFill>
                  <a:srgbClr val="FF0000"/>
                </a:solidFill>
              </a:rPr>
              <a:t>CIDR’17</a:t>
            </a:r>
          </a:p>
          <a:p>
            <a:pPr marL="342900" indent="-342900">
              <a:lnSpc>
                <a:spcPct val="150000"/>
              </a:lnSpc>
              <a:buFont typeface="Wingdings" pitchFamily="2" charset="2"/>
              <a:buChar char="ü"/>
            </a:pPr>
            <a:r>
              <a:rPr lang="en-US" altLang="zh-CN" sz="1600" dirty="0"/>
              <a:t>Dynamic Leveled Compaction</a:t>
            </a:r>
          </a:p>
          <a:p>
            <a:pPr marL="800100" lvl="1" indent="-342900">
              <a:lnSpc>
                <a:spcPct val="150000"/>
              </a:lnSpc>
              <a:buFont typeface="Arial" panose="020B0604020202020204" pitchFamily="34" charset="0"/>
              <a:buChar char="•"/>
            </a:pPr>
            <a:r>
              <a:rPr lang="zh-CN" altLang="en-US" sz="1600" dirty="0"/>
              <a:t>每层大小会根据最后一层的实际大小自动调整</a:t>
            </a:r>
            <a:endParaRPr lang="en-US" altLang="zh-CN" sz="1600" dirty="0"/>
          </a:p>
          <a:p>
            <a:pPr marL="800100" lvl="1" indent="-342900">
              <a:lnSpc>
                <a:spcPct val="150000"/>
              </a:lnSpc>
              <a:buFont typeface="Arial" panose="020B0604020202020204" pitchFamily="34" charset="0"/>
              <a:buChar char="•"/>
            </a:pPr>
            <a:r>
              <a:rPr lang="en-US" altLang="zh-CN" sz="1600" dirty="0" err="1"/>
              <a:t>level_compaction_dynamic_level_bytes</a:t>
            </a:r>
            <a:endParaRPr lang="en-US" altLang="zh-CN" sz="1600" dirty="0"/>
          </a:p>
          <a:p>
            <a:pPr marL="342900" indent="-342900">
              <a:lnSpc>
                <a:spcPct val="150000"/>
              </a:lnSpc>
              <a:buFont typeface="Wingdings" pitchFamily="2" charset="2"/>
              <a:buChar char="ü"/>
            </a:pPr>
            <a:r>
              <a:rPr lang="en-US" altLang="zh-CN" sz="1600" dirty="0"/>
              <a:t>Tiered compression</a:t>
            </a:r>
          </a:p>
          <a:p>
            <a:pPr marL="342900" indent="-342900">
              <a:lnSpc>
                <a:spcPct val="150000"/>
              </a:lnSpc>
              <a:buFont typeface="Wingdings" pitchFamily="2" charset="2"/>
              <a:buChar char="ü"/>
            </a:pPr>
            <a:r>
              <a:rPr lang="en-US" altLang="zh-CN" sz="1600" dirty="0"/>
              <a:t>Key prefix encoding</a:t>
            </a:r>
          </a:p>
          <a:p>
            <a:pPr marL="342900" indent="-342900">
              <a:lnSpc>
                <a:spcPct val="150000"/>
              </a:lnSpc>
              <a:buFont typeface="Wingdings" pitchFamily="2" charset="2"/>
              <a:buChar char="ü"/>
            </a:pPr>
            <a:r>
              <a:rPr lang="en-US" altLang="zh-CN" sz="1600" dirty="0"/>
              <a:t>No bloom filter for last level</a:t>
            </a:r>
          </a:p>
          <a:p>
            <a:pPr marL="342900" indent="-342900">
              <a:lnSpc>
                <a:spcPct val="150000"/>
              </a:lnSpc>
              <a:buFont typeface="Wingdings" pitchFamily="2" charset="2"/>
              <a:buChar char="ü"/>
            </a:pPr>
            <a:r>
              <a:rPr lang="en-US" altLang="zh-CN" sz="1600" dirty="0"/>
              <a:t>compression dictionary</a:t>
            </a:r>
          </a:p>
        </p:txBody>
      </p:sp>
      <p:pic>
        <p:nvPicPr>
          <p:cNvPr id="29" name="图片 28">
            <a:extLst>
              <a:ext uri="{FF2B5EF4-FFF2-40B4-BE49-F238E27FC236}">
                <a16:creationId xmlns:a16="http://schemas.microsoft.com/office/drawing/2014/main" id="{C1B49920-B567-8341-90A8-07D3A142D386}"/>
              </a:ext>
            </a:extLst>
          </p:cNvPr>
          <p:cNvPicPr>
            <a:picLocks noChangeAspect="1"/>
          </p:cNvPicPr>
          <p:nvPr/>
        </p:nvPicPr>
        <p:blipFill>
          <a:blip r:embed="rId3"/>
          <a:stretch>
            <a:fillRect/>
          </a:stretch>
        </p:blipFill>
        <p:spPr>
          <a:xfrm>
            <a:off x="6227762" y="2380453"/>
            <a:ext cx="4859069" cy="4156239"/>
          </a:xfrm>
          <a:prstGeom prst="rect">
            <a:avLst/>
          </a:prstGeom>
        </p:spPr>
      </p:pic>
    </p:spTree>
    <p:extLst>
      <p:ext uri="{BB962C8B-B14F-4D97-AF65-F5344CB8AC3E}">
        <p14:creationId xmlns:p14="http://schemas.microsoft.com/office/powerpoint/2010/main" val="1162097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b="0" dirty="0"/>
              <a:t>CPU</a:t>
            </a:r>
            <a:r>
              <a:rPr lang="zh-CN" altLang="en-US" sz="2400" b="0" dirty="0"/>
              <a:t> </a:t>
            </a:r>
            <a:r>
              <a:rPr lang="en-US" altLang="zh-CN" sz="2400" b="0" dirty="0"/>
              <a:t>utilization</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5" name="矩形 4">
            <a:extLst>
              <a:ext uri="{FF2B5EF4-FFF2-40B4-BE49-F238E27FC236}">
                <a16:creationId xmlns:a16="http://schemas.microsoft.com/office/drawing/2014/main" id="{6E798743-2996-0D4D-B8DC-3DBB5DF37026}"/>
              </a:ext>
            </a:extLst>
          </p:cNvPr>
          <p:cNvSpPr/>
          <p:nvPr/>
        </p:nvSpPr>
        <p:spPr>
          <a:xfrm>
            <a:off x="669924" y="1297449"/>
            <a:ext cx="5730876" cy="480182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strike="sngStrike" dirty="0">
                <a:solidFill>
                  <a:srgbClr val="FF0000"/>
                </a:solidFill>
              </a:rPr>
              <a:t>对于</a:t>
            </a:r>
            <a:r>
              <a:rPr lang="en-US" altLang="zh-CN" sz="1600" strike="sngStrike" dirty="0" err="1">
                <a:solidFill>
                  <a:srgbClr val="FF0000"/>
                </a:solidFill>
              </a:rPr>
              <a:t>ssd</a:t>
            </a:r>
            <a:r>
              <a:rPr lang="zh-CN" altLang="en-US" sz="1600" strike="sngStrike" dirty="0">
                <a:solidFill>
                  <a:srgbClr val="FF0000"/>
                </a:solidFill>
              </a:rPr>
              <a:t>，瓶颈已经从存储设备转移到</a:t>
            </a:r>
            <a:r>
              <a:rPr lang="en-US" altLang="zh-CN" sz="1600" strike="sngStrike" dirty="0">
                <a:solidFill>
                  <a:srgbClr val="FF0000"/>
                </a:solidFill>
              </a:rPr>
              <a:t>CPU</a:t>
            </a:r>
          </a:p>
          <a:p>
            <a:pPr marL="742950" lvl="1" indent="-285750">
              <a:lnSpc>
                <a:spcPct val="150000"/>
              </a:lnSpc>
              <a:buFont typeface="Arial" panose="020B0604020202020204" pitchFamily="34" charset="0"/>
              <a:buChar char="•"/>
            </a:pPr>
            <a:r>
              <a:rPr lang="zh-CN" altLang="en-US" sz="1600" dirty="0"/>
              <a:t>只有少数应用程序受到</a:t>
            </a:r>
            <a:r>
              <a:rPr lang="en-US" altLang="zh-CN" sz="1600" dirty="0" err="1"/>
              <a:t>ssd</a:t>
            </a:r>
            <a:r>
              <a:rPr lang="zh-CN" altLang="en-US" sz="1600" dirty="0"/>
              <a:t>提供的</a:t>
            </a:r>
            <a:r>
              <a:rPr lang="en-US" altLang="zh-CN" sz="1600" dirty="0"/>
              <a:t>IOPS</a:t>
            </a:r>
            <a:r>
              <a:rPr lang="zh-CN" altLang="en-US" sz="1600" dirty="0"/>
              <a:t>的限制，大多数还是受空间的限制</a:t>
            </a:r>
            <a:endParaRPr lang="en-US" altLang="zh-CN" sz="1600" dirty="0"/>
          </a:p>
          <a:p>
            <a:pPr marL="742950" lvl="1" indent="-285750">
              <a:lnSpc>
                <a:spcPct val="150000"/>
              </a:lnSpc>
              <a:buFont typeface="Arial" panose="020B0604020202020204" pitchFamily="34" charset="0"/>
              <a:buChar char="•"/>
            </a:pPr>
            <a:r>
              <a:rPr lang="zh-CN" altLang="en-US" sz="1600" dirty="0"/>
              <a:t>任何具有高端</a:t>
            </a:r>
            <a:r>
              <a:rPr lang="en-US" altLang="zh-CN" sz="1600" dirty="0"/>
              <a:t>CPU</a:t>
            </a:r>
            <a:r>
              <a:rPr lang="zh-CN" altLang="en-US" sz="1600" dirty="0"/>
              <a:t>的服务器都有足够的计算能力来饱和一个高端</a:t>
            </a:r>
            <a:r>
              <a:rPr lang="en-US" altLang="zh-CN" sz="1600" dirty="0"/>
              <a:t>SSD</a:t>
            </a:r>
          </a:p>
          <a:p>
            <a:pPr lvl="1">
              <a:lnSpc>
                <a:spcPct val="150000"/>
              </a:lnSpc>
            </a:pPr>
            <a:endParaRPr lang="en-US" altLang="zh-CN" sz="1600" dirty="0"/>
          </a:p>
          <a:p>
            <a:pPr marL="285750" indent="-285750">
              <a:lnSpc>
                <a:spcPct val="150000"/>
              </a:lnSpc>
              <a:buFont typeface="Arial" panose="020B0604020202020204" pitchFamily="34" charset="0"/>
              <a:buChar char="•"/>
            </a:pPr>
            <a:r>
              <a:rPr lang="en-US" altLang="zh-CN" sz="1600" dirty="0">
                <a:solidFill>
                  <a:srgbClr val="FF0000"/>
                </a:solidFill>
              </a:rPr>
              <a:t>CPU</a:t>
            </a:r>
            <a:r>
              <a:rPr lang="zh-CN" altLang="en-US" sz="1600" dirty="0">
                <a:solidFill>
                  <a:srgbClr val="FF0000"/>
                </a:solidFill>
              </a:rPr>
              <a:t>可能在某些情况下成为瓶颈</a:t>
            </a:r>
            <a:endParaRPr lang="en-US" altLang="zh-CN" sz="1600" dirty="0">
              <a:solidFill>
                <a:srgbClr val="FF0000"/>
              </a:solidFill>
            </a:endParaRPr>
          </a:p>
          <a:p>
            <a:pPr marL="742950" lvl="1" indent="-285750">
              <a:lnSpc>
                <a:spcPct val="150000"/>
              </a:lnSpc>
              <a:buFont typeface="Wingdings" pitchFamily="2" charset="2"/>
              <a:buChar char="ü"/>
            </a:pPr>
            <a:r>
              <a:rPr lang="zh-CN" altLang="en-US" sz="1600" dirty="0"/>
              <a:t>密集的写为主导的工作负载也可能导致</a:t>
            </a:r>
            <a:r>
              <a:rPr lang="en-US" altLang="zh-CN" sz="1600" dirty="0"/>
              <a:t>CPU</a:t>
            </a:r>
            <a:r>
              <a:rPr lang="zh-CN" altLang="en-US" sz="1600" dirty="0"/>
              <a:t>成为瓶颈</a:t>
            </a:r>
            <a:endParaRPr lang="en-US" altLang="zh-CN" sz="1600" dirty="0"/>
          </a:p>
          <a:p>
            <a:pPr marL="742950" lvl="1" indent="-285750">
              <a:lnSpc>
                <a:spcPct val="150000"/>
              </a:lnSpc>
              <a:buFont typeface="Wingdings" pitchFamily="2" charset="2"/>
              <a:buChar char="ü"/>
            </a:pPr>
            <a:r>
              <a:rPr lang="zh-CN" altLang="en-US" sz="1600" dirty="0"/>
              <a:t>对于某些情况，可以通过配置</a:t>
            </a:r>
            <a:r>
              <a:rPr lang="en-US" altLang="zh-CN" sz="1600" dirty="0" err="1"/>
              <a:t>RocksDB</a:t>
            </a:r>
            <a:r>
              <a:rPr lang="zh-CN" altLang="en-US" sz="1600" dirty="0"/>
              <a:t>使用更轻量级的压缩选项来缓解这种问题</a:t>
            </a:r>
            <a:endParaRPr lang="en-US" altLang="zh-CN" sz="1400" dirty="0"/>
          </a:p>
          <a:p>
            <a:pPr marL="742950" lvl="1" indent="-285750">
              <a:lnSpc>
                <a:spcPct val="150000"/>
              </a:lnSpc>
              <a:buFont typeface="Arial" panose="020B0604020202020204" pitchFamily="34" charset="0"/>
              <a:buChar char="•"/>
            </a:pPr>
            <a:endParaRPr lang="en-US" altLang="zh-CN" sz="1400" dirty="0"/>
          </a:p>
          <a:p>
            <a:pPr marL="285750" indent="-285750">
              <a:lnSpc>
                <a:spcPct val="150000"/>
              </a:lnSpc>
              <a:buFont typeface="Arial" panose="020B0604020202020204" pitchFamily="34" charset="0"/>
              <a:buChar char="•"/>
            </a:pPr>
            <a:r>
              <a:rPr lang="zh-CN" altLang="en-US" sz="1600" dirty="0">
                <a:solidFill>
                  <a:srgbClr val="FF0000"/>
                </a:solidFill>
              </a:rPr>
              <a:t>减少</a:t>
            </a:r>
            <a:r>
              <a:rPr lang="en-US" altLang="zh-CN" sz="1600" dirty="0">
                <a:solidFill>
                  <a:srgbClr val="FF0000"/>
                </a:solidFill>
              </a:rPr>
              <a:t>CPU</a:t>
            </a:r>
            <a:r>
              <a:rPr lang="zh-CN" altLang="en-US" sz="1600" dirty="0">
                <a:solidFill>
                  <a:srgbClr val="FF0000"/>
                </a:solidFill>
              </a:rPr>
              <a:t>开销可以提升某些应用性能</a:t>
            </a:r>
            <a:endParaRPr lang="en-US" altLang="zh-CN" sz="1600" dirty="0">
              <a:solidFill>
                <a:srgbClr val="FF0000"/>
              </a:solidFill>
            </a:endParaRPr>
          </a:p>
          <a:p>
            <a:pPr marL="742950" lvl="1" indent="-285750">
              <a:lnSpc>
                <a:spcPct val="150000"/>
              </a:lnSpc>
              <a:buFont typeface="Arial" panose="020B0604020202020204" pitchFamily="34" charset="0"/>
              <a:buChar char="•"/>
            </a:pPr>
            <a:r>
              <a:rPr lang="en-US" altLang="zh-CN" sz="1600" dirty="0"/>
              <a:t>preﬁx bloom ﬁlters</a:t>
            </a:r>
            <a:r>
              <a:rPr lang="zh-CN" altLang="en-US" sz="1600" dirty="0"/>
              <a:t> 和其他</a:t>
            </a:r>
            <a:r>
              <a:rPr lang="en-US" altLang="zh-CN" sz="1600" dirty="0"/>
              <a:t>bloom</a:t>
            </a:r>
            <a:r>
              <a:rPr lang="zh-CN" altLang="en-US" sz="1600" dirty="0"/>
              <a:t> </a:t>
            </a:r>
            <a:r>
              <a:rPr lang="en-US" altLang="zh-CN" sz="1600" dirty="0"/>
              <a:t>filter</a:t>
            </a:r>
            <a:r>
              <a:rPr lang="zh-CN" altLang="en-US" sz="1600" dirty="0"/>
              <a:t>改进</a:t>
            </a:r>
            <a:endParaRPr lang="en-US" altLang="zh-CN" sz="1600" dirty="0"/>
          </a:p>
        </p:txBody>
      </p:sp>
      <p:pic>
        <p:nvPicPr>
          <p:cNvPr id="3" name="图片 2">
            <a:extLst>
              <a:ext uri="{FF2B5EF4-FFF2-40B4-BE49-F238E27FC236}">
                <a16:creationId xmlns:a16="http://schemas.microsoft.com/office/drawing/2014/main" id="{54C191AB-C978-A742-A49C-29B7B6B0FA50}"/>
              </a:ext>
            </a:extLst>
          </p:cNvPr>
          <p:cNvPicPr>
            <a:picLocks noChangeAspect="1"/>
          </p:cNvPicPr>
          <p:nvPr/>
        </p:nvPicPr>
        <p:blipFill>
          <a:blip r:embed="rId3"/>
          <a:stretch>
            <a:fillRect/>
          </a:stretch>
        </p:blipFill>
        <p:spPr>
          <a:xfrm>
            <a:off x="6572452" y="1206379"/>
            <a:ext cx="5285719" cy="5240465"/>
          </a:xfrm>
          <a:prstGeom prst="rect">
            <a:avLst/>
          </a:prstGeom>
        </p:spPr>
      </p:pic>
    </p:spTree>
    <p:extLst>
      <p:ext uri="{BB962C8B-B14F-4D97-AF65-F5344CB8AC3E}">
        <p14:creationId xmlns:p14="http://schemas.microsoft.com/office/powerpoint/2010/main" val="3107468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b="0" dirty="0"/>
              <a:t>Adapting to newer technologies</a:t>
            </a:r>
            <a:r>
              <a:rPr lang="zh-CN" altLang="en-US" sz="2400" b="0" dirty="0"/>
              <a:t> </a:t>
            </a:r>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6" name="矩形 5">
            <a:extLst>
              <a:ext uri="{FF2B5EF4-FFF2-40B4-BE49-F238E27FC236}">
                <a16:creationId xmlns:a16="http://schemas.microsoft.com/office/drawing/2014/main" id="{67812D98-8966-504D-B874-DAF34677F14E}"/>
              </a:ext>
            </a:extLst>
          </p:cNvPr>
          <p:cNvSpPr/>
          <p:nvPr/>
        </p:nvSpPr>
        <p:spPr>
          <a:xfrm>
            <a:off x="669924" y="1197301"/>
            <a:ext cx="10264548" cy="336694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t>Disaggregated (Remote) Storage</a:t>
            </a:r>
          </a:p>
          <a:p>
            <a:pPr marL="800100" lvl="1" indent="-342900">
              <a:lnSpc>
                <a:spcPct val="150000"/>
              </a:lnSpc>
              <a:buFont typeface="Wingdings" pitchFamily="2" charset="2"/>
              <a:buChar char="ü"/>
            </a:pPr>
            <a:r>
              <a:rPr lang="zh-CN" altLang="en-US" dirty="0"/>
              <a:t>网络更快，更多原程</a:t>
            </a:r>
            <a:r>
              <a:rPr lang="en-US" altLang="zh-CN" dirty="0"/>
              <a:t>IO</a:t>
            </a:r>
            <a:r>
              <a:rPr lang="zh-CN" altLang="en-US" dirty="0"/>
              <a:t>，可以更容易地同时充分利用</a:t>
            </a:r>
            <a:r>
              <a:rPr lang="en-US" altLang="zh-CN" dirty="0"/>
              <a:t>CPU</a:t>
            </a:r>
            <a:r>
              <a:rPr lang="zh-CN" altLang="en-US" dirty="0"/>
              <a:t>和</a:t>
            </a:r>
            <a:r>
              <a:rPr lang="en-US" altLang="zh-CN" dirty="0"/>
              <a:t>SSD</a:t>
            </a:r>
            <a:r>
              <a:rPr lang="zh-CN" altLang="en-US" dirty="0"/>
              <a:t>资源</a:t>
            </a:r>
            <a:endParaRPr lang="en-US" altLang="zh-CN" dirty="0"/>
          </a:p>
          <a:p>
            <a:pPr marL="800100" lvl="1" indent="-342900">
              <a:lnSpc>
                <a:spcPct val="150000"/>
              </a:lnSpc>
              <a:buFont typeface="Wingdings" pitchFamily="2" charset="2"/>
              <a:buChar char="ü"/>
            </a:pPr>
            <a:r>
              <a:rPr lang="zh-CN" altLang="en-US" dirty="0"/>
              <a:t>尝试合并和并行</a:t>
            </a:r>
            <a:r>
              <a:rPr lang="en-US" altLang="zh-CN" dirty="0"/>
              <a:t>I/O</a:t>
            </a:r>
            <a:r>
              <a:rPr lang="zh-CN" altLang="en-US" dirty="0"/>
              <a:t>来解决长</a:t>
            </a:r>
            <a:r>
              <a:rPr lang="en-US" altLang="zh-CN" dirty="0"/>
              <a:t>I/O</a:t>
            </a:r>
            <a:r>
              <a:rPr lang="zh-CN" altLang="en-US" dirty="0"/>
              <a:t>延迟的挑战</a:t>
            </a:r>
            <a:endParaRPr lang="en-US" altLang="zh-CN" dirty="0"/>
          </a:p>
          <a:p>
            <a:pPr marL="285750" indent="-285750">
              <a:lnSpc>
                <a:spcPct val="150000"/>
              </a:lnSpc>
              <a:buFont typeface="Arial" panose="020B0604020202020204" pitchFamily="34" charset="0"/>
              <a:buChar char="•"/>
            </a:pPr>
            <a:r>
              <a:rPr lang="en-US" altLang="zh-CN" dirty="0"/>
              <a:t>Storage Class Memory (SCM)</a:t>
            </a:r>
          </a:p>
          <a:p>
            <a:pPr marL="742950" lvl="1" indent="-285750">
              <a:lnSpc>
                <a:spcPct val="150000"/>
              </a:lnSpc>
              <a:buFont typeface="Wingdings" pitchFamily="2" charset="2"/>
              <a:buChar char="ü"/>
            </a:pPr>
            <a:r>
              <a:rPr lang="zh-CN" altLang="en-US" dirty="0">
                <a:solidFill>
                  <a:srgbClr val="FF0000"/>
                </a:solidFill>
              </a:rPr>
              <a:t>使用</a:t>
            </a:r>
            <a:r>
              <a:rPr lang="en-US" altLang="zh-CN" dirty="0">
                <a:solidFill>
                  <a:srgbClr val="FF0000"/>
                </a:solidFill>
              </a:rPr>
              <a:t>SCM</a:t>
            </a:r>
            <a:r>
              <a:rPr lang="zh-CN" altLang="en-US" dirty="0">
                <a:solidFill>
                  <a:srgbClr val="FF0000"/>
                </a:solidFill>
              </a:rPr>
              <a:t>作为</a:t>
            </a:r>
            <a:r>
              <a:rPr lang="en-US" altLang="zh-CN" dirty="0">
                <a:solidFill>
                  <a:srgbClr val="FF0000"/>
                </a:solidFill>
              </a:rPr>
              <a:t>DRAM</a:t>
            </a:r>
            <a:r>
              <a:rPr lang="zh-CN" altLang="en-US" dirty="0">
                <a:solidFill>
                  <a:srgbClr val="FF0000"/>
                </a:solidFill>
              </a:rPr>
              <a:t>的扩展</a:t>
            </a:r>
            <a:r>
              <a:rPr lang="zh-CN" altLang="en-US" dirty="0"/>
              <a:t>：如何最佳地实现混合</a:t>
            </a:r>
            <a:r>
              <a:rPr lang="en-US" altLang="zh-CN" dirty="0"/>
              <a:t>DRAM</a:t>
            </a:r>
            <a:r>
              <a:rPr lang="zh-CN" altLang="en-US" dirty="0"/>
              <a:t>和</a:t>
            </a:r>
            <a:r>
              <a:rPr lang="en-US" altLang="zh-CN" dirty="0"/>
              <a:t>SCM</a:t>
            </a:r>
            <a:r>
              <a:rPr lang="zh-CN" altLang="en-US" dirty="0"/>
              <a:t>的关键数据结构（例如，块缓存或内存表），以及在尝试利用提供的持久性时会引入哪些开销</a:t>
            </a:r>
          </a:p>
          <a:p>
            <a:pPr marL="742950" lvl="1" indent="-285750">
              <a:lnSpc>
                <a:spcPct val="150000"/>
              </a:lnSpc>
              <a:buFont typeface="Wingdings" pitchFamily="2" charset="2"/>
              <a:buChar char="ü"/>
            </a:pPr>
            <a:r>
              <a:rPr lang="zh-CN" altLang="en-US" dirty="0">
                <a:solidFill>
                  <a:srgbClr val="FF0000"/>
                </a:solidFill>
              </a:rPr>
              <a:t>使用</a:t>
            </a:r>
            <a:r>
              <a:rPr lang="en-US" altLang="zh-CN" dirty="0">
                <a:solidFill>
                  <a:srgbClr val="FF0000"/>
                </a:solidFill>
              </a:rPr>
              <a:t>SCM</a:t>
            </a:r>
            <a:r>
              <a:rPr lang="zh-CN" altLang="en-US" dirty="0">
                <a:solidFill>
                  <a:srgbClr val="FF0000"/>
                </a:solidFill>
              </a:rPr>
              <a:t>作为数据库的主要存储</a:t>
            </a:r>
            <a:r>
              <a:rPr lang="zh-CN" altLang="en-US" dirty="0"/>
              <a:t>，</a:t>
            </a:r>
            <a:r>
              <a:rPr lang="en-US" altLang="zh-CN" dirty="0" err="1"/>
              <a:t>RocksDB</a:t>
            </a:r>
            <a:r>
              <a:rPr lang="zh-CN" altLang="en-US" dirty="0"/>
              <a:t>往往是空间或</a:t>
            </a:r>
            <a:r>
              <a:rPr lang="en-US" altLang="zh-CN" dirty="0"/>
              <a:t>CPU</a:t>
            </a:r>
            <a:r>
              <a:rPr lang="zh-CN" altLang="en-US" dirty="0"/>
              <a:t>的瓶颈，而不是</a:t>
            </a:r>
            <a:r>
              <a:rPr lang="en-US" altLang="zh-CN" dirty="0"/>
              <a:t>I / O</a:t>
            </a:r>
            <a:r>
              <a:rPr lang="zh-CN" altLang="en-US" dirty="0"/>
              <a:t>的瓶颈</a:t>
            </a:r>
            <a:endParaRPr lang="en-US" altLang="zh-CN" dirty="0"/>
          </a:p>
          <a:p>
            <a:pPr marL="742950" lvl="1" indent="-285750">
              <a:lnSpc>
                <a:spcPct val="150000"/>
              </a:lnSpc>
              <a:buFont typeface="Wingdings" pitchFamily="2" charset="2"/>
              <a:buChar char="ü"/>
            </a:pPr>
            <a:r>
              <a:rPr lang="zh-CN" altLang="en-US" dirty="0">
                <a:solidFill>
                  <a:srgbClr val="FF0000"/>
                </a:solidFill>
              </a:rPr>
              <a:t>将</a:t>
            </a:r>
            <a:r>
              <a:rPr lang="en-US" altLang="zh-CN" dirty="0">
                <a:solidFill>
                  <a:srgbClr val="FF0000"/>
                </a:solidFill>
              </a:rPr>
              <a:t>SCM</a:t>
            </a:r>
            <a:r>
              <a:rPr lang="zh-CN" altLang="en-US" dirty="0">
                <a:solidFill>
                  <a:srgbClr val="FF0000"/>
                </a:solidFill>
              </a:rPr>
              <a:t>用于</a:t>
            </a:r>
            <a:r>
              <a:rPr lang="en-US" altLang="zh-CN" dirty="0">
                <a:solidFill>
                  <a:srgbClr val="FF0000"/>
                </a:solidFill>
              </a:rPr>
              <a:t>WAL</a:t>
            </a:r>
            <a:r>
              <a:rPr lang="zh-CN" altLang="en-US" dirty="0"/>
              <a:t>，仅需要一个较小的暂存区域，</a:t>
            </a:r>
            <a:r>
              <a:rPr lang="en-US" altLang="zh-CN" dirty="0"/>
              <a:t>SCM</a:t>
            </a:r>
            <a:r>
              <a:rPr lang="zh-CN" altLang="en-US" dirty="0"/>
              <a:t>的成本？</a:t>
            </a:r>
            <a:endParaRPr lang="en-US" altLang="zh-CN" sz="1600" dirty="0"/>
          </a:p>
        </p:txBody>
      </p:sp>
    </p:spTree>
    <p:extLst>
      <p:ext uri="{BB962C8B-B14F-4D97-AF65-F5344CB8AC3E}">
        <p14:creationId xmlns:p14="http://schemas.microsoft.com/office/powerpoint/2010/main" val="3916023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0"/>
            <a:ext cx="11115676" cy="1026159"/>
          </a:xfrm>
        </p:spPr>
        <p:txBody>
          <a:bodyPr>
            <a:normAutofit/>
          </a:bodyPr>
          <a:lstStyle/>
          <a:p>
            <a:r>
              <a:rPr lang="en-US" altLang="zh-CN" sz="2400" b="0" dirty="0"/>
              <a:t>Lessons from running </a:t>
            </a:r>
            <a:r>
              <a:rPr lang="en-US" altLang="zh-CN" sz="2400" b="0" dirty="0">
                <a:solidFill>
                  <a:srgbClr val="FF0000"/>
                </a:solidFill>
              </a:rPr>
              <a:t>large-scale applications</a:t>
            </a:r>
            <a:endParaRPr lang="zh-CN" altLang="en-US" sz="2400" b="0" dirty="0">
              <a:solidFill>
                <a:srgbClr val="FF0000"/>
              </a:solidFill>
            </a:endParaRPr>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6" name="矩形 5">
            <a:extLst>
              <a:ext uri="{FF2B5EF4-FFF2-40B4-BE49-F238E27FC236}">
                <a16:creationId xmlns:a16="http://schemas.microsoft.com/office/drawing/2014/main" id="{67812D98-8966-504D-B874-DAF34677F14E}"/>
              </a:ext>
            </a:extLst>
          </p:cNvPr>
          <p:cNvSpPr/>
          <p:nvPr/>
        </p:nvSpPr>
        <p:spPr>
          <a:xfrm>
            <a:off x="669924" y="1376929"/>
            <a:ext cx="10264548" cy="128945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在不同的</a:t>
            </a:r>
            <a:r>
              <a:rPr lang="en-US" altLang="zh-CN" dirty="0" err="1"/>
              <a:t>RocksDB</a:t>
            </a:r>
            <a:r>
              <a:rPr lang="zh-CN" altLang="en-US" dirty="0"/>
              <a:t>实例之间管理资源分配</a:t>
            </a:r>
            <a:endParaRPr lang="en-US" altLang="zh-CN" dirty="0"/>
          </a:p>
          <a:p>
            <a:pPr marL="342900" indent="-342900">
              <a:lnSpc>
                <a:spcPct val="150000"/>
              </a:lnSpc>
              <a:buFont typeface="Arial" panose="020B0604020202020204" pitchFamily="34" charset="0"/>
              <a:buChar char="•"/>
            </a:pPr>
            <a:r>
              <a:rPr lang="zh-CN" altLang="en-US" dirty="0"/>
              <a:t>数据格式需要保持向前和向后兼容，以允许增量软件部署</a:t>
            </a:r>
            <a:endParaRPr lang="en-US" altLang="zh-CN" dirty="0"/>
          </a:p>
          <a:p>
            <a:pPr marL="342900" indent="-342900">
              <a:lnSpc>
                <a:spcPct val="150000"/>
              </a:lnSpc>
              <a:buFont typeface="Arial" panose="020B0604020202020204" pitchFamily="34" charset="0"/>
              <a:buChar char="•"/>
            </a:pPr>
            <a:r>
              <a:rPr lang="zh-CN" altLang="en-US" dirty="0"/>
              <a:t>需要对数据库复制和备份的适当支持，以配置管理必须简单明了，最好是自动化的</a:t>
            </a:r>
            <a:endParaRPr lang="en-US" altLang="zh-CN" dirty="0"/>
          </a:p>
        </p:txBody>
      </p:sp>
      <p:sp>
        <p:nvSpPr>
          <p:cNvPr id="5" name="标题 1">
            <a:extLst>
              <a:ext uri="{FF2B5EF4-FFF2-40B4-BE49-F238E27FC236}">
                <a16:creationId xmlns:a16="http://schemas.microsoft.com/office/drawing/2014/main" id="{48934F6D-49B0-7E4B-B13D-8121D9899BCB}"/>
              </a:ext>
            </a:extLst>
          </p:cNvPr>
          <p:cNvSpPr txBox="1">
            <a:spLocks/>
          </p:cNvSpPr>
          <p:nvPr/>
        </p:nvSpPr>
        <p:spPr>
          <a:xfrm>
            <a:off x="669924" y="2867594"/>
            <a:ext cx="9944100" cy="764134"/>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2400" b="0" dirty="0"/>
              <a:t>Lessons from </a:t>
            </a:r>
            <a:r>
              <a:rPr lang="en-US" altLang="zh-CN" sz="2400" b="0" dirty="0">
                <a:solidFill>
                  <a:srgbClr val="FF0000"/>
                </a:solidFill>
              </a:rPr>
              <a:t>failure handling</a:t>
            </a:r>
          </a:p>
        </p:txBody>
      </p:sp>
      <p:sp>
        <p:nvSpPr>
          <p:cNvPr id="3" name="矩形 2">
            <a:extLst>
              <a:ext uri="{FF2B5EF4-FFF2-40B4-BE49-F238E27FC236}">
                <a16:creationId xmlns:a16="http://schemas.microsoft.com/office/drawing/2014/main" id="{8662CDF2-D2EA-3640-8A5D-B05F50248FD9}"/>
              </a:ext>
            </a:extLst>
          </p:cNvPr>
          <p:cNvSpPr/>
          <p:nvPr/>
        </p:nvSpPr>
        <p:spPr>
          <a:xfrm>
            <a:off x="669924" y="3808696"/>
            <a:ext cx="6096000" cy="1289456"/>
          </a:xfrm>
          <a:prstGeom prst="rect">
            <a:avLst/>
          </a:prstGeom>
        </p:spPr>
        <p:txBody>
          <a:bodyPr>
            <a:spAutoFit/>
          </a:bodyPr>
          <a:lstStyle/>
          <a:p>
            <a:pPr marL="342900" indent="-342900">
              <a:lnSpc>
                <a:spcPct val="150000"/>
              </a:lnSpc>
              <a:buFont typeface="Arial" panose="020B0604020202020204" pitchFamily="34" charset="0"/>
              <a:buChar char="•"/>
            </a:pPr>
            <a:r>
              <a:rPr lang="zh-CN" altLang="en-US" dirty="0"/>
              <a:t>数据损坏错误需要更早地在系统的每一层进行检测</a:t>
            </a:r>
            <a:endParaRPr lang="en-US" altLang="zh-CN" dirty="0"/>
          </a:p>
          <a:p>
            <a:pPr marL="342900" indent="-342900">
              <a:lnSpc>
                <a:spcPct val="150000"/>
              </a:lnSpc>
              <a:buFont typeface="Arial" panose="020B0604020202020204" pitchFamily="34" charset="0"/>
              <a:buChar char="•"/>
            </a:pPr>
            <a:r>
              <a:rPr lang="en-US" altLang="zh-CN" dirty="0"/>
              <a:t>KV</a:t>
            </a:r>
            <a:r>
              <a:rPr lang="zh-CN" altLang="en-US" dirty="0"/>
              <a:t>接口以其简单性和一些性能限制而广受欢迎</a:t>
            </a:r>
            <a:endParaRPr lang="en-US" altLang="zh-CN" dirty="0"/>
          </a:p>
          <a:p>
            <a:pPr marL="342900" indent="-342900">
              <a:lnSpc>
                <a:spcPct val="150000"/>
              </a:lnSpc>
              <a:buFont typeface="Arial" panose="020B0604020202020204" pitchFamily="34" charset="0"/>
              <a:buChar char="•"/>
            </a:pPr>
            <a:r>
              <a:rPr lang="zh-CN" altLang="en-US" dirty="0"/>
              <a:t>对界面进行一些简单的修订可能会产生更好的平衡</a:t>
            </a:r>
          </a:p>
        </p:txBody>
      </p:sp>
    </p:spTree>
    <p:extLst>
      <p:ext uri="{BB962C8B-B14F-4D97-AF65-F5344CB8AC3E}">
        <p14:creationId xmlns:p14="http://schemas.microsoft.com/office/powerpoint/2010/main" val="3449827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b="0" dirty="0"/>
              <a:t>Further Research</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5" name="矩形 4">
            <a:extLst>
              <a:ext uri="{FF2B5EF4-FFF2-40B4-BE49-F238E27FC236}">
                <a16:creationId xmlns:a16="http://schemas.microsoft.com/office/drawing/2014/main" id="{6E798743-2996-0D4D-B8DC-3DBB5DF37026}"/>
              </a:ext>
            </a:extLst>
          </p:cNvPr>
          <p:cNvSpPr/>
          <p:nvPr/>
        </p:nvSpPr>
        <p:spPr>
          <a:xfrm>
            <a:off x="669922" y="1297449"/>
            <a:ext cx="11115675" cy="294946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How can we use </a:t>
            </a:r>
            <a:r>
              <a:rPr lang="en-US" altLang="zh-CN" dirty="0">
                <a:solidFill>
                  <a:srgbClr val="FF0000"/>
                </a:solidFill>
              </a:rPr>
              <a:t>SSD/HDD hybrid storage </a:t>
            </a:r>
            <a:r>
              <a:rPr lang="en-US" altLang="zh-CN" dirty="0"/>
              <a:t>to improve efﬁciency?</a:t>
            </a:r>
          </a:p>
          <a:p>
            <a:pPr marL="342900" indent="-342900">
              <a:lnSpc>
                <a:spcPct val="150000"/>
              </a:lnSpc>
              <a:buFont typeface="Arial" panose="020B0604020202020204" pitchFamily="34" charset="0"/>
              <a:buChar char="•"/>
            </a:pPr>
            <a:r>
              <a:rPr lang="en-US" altLang="zh-CN" dirty="0"/>
              <a:t>How can we mitigate the performance impact on readers when there are many consecutive </a:t>
            </a:r>
            <a:r>
              <a:rPr lang="en-US" altLang="zh-CN" dirty="0">
                <a:solidFill>
                  <a:srgbClr val="FF0000"/>
                </a:solidFill>
              </a:rPr>
              <a:t>deletion</a:t>
            </a:r>
            <a:r>
              <a:rPr lang="en-US" altLang="zh-CN" dirty="0"/>
              <a:t> markers?</a:t>
            </a:r>
          </a:p>
          <a:p>
            <a:pPr marL="342900" indent="-342900">
              <a:lnSpc>
                <a:spcPct val="150000"/>
              </a:lnSpc>
              <a:buFont typeface="Arial" panose="020B0604020202020204" pitchFamily="34" charset="0"/>
              <a:buChar char="•"/>
            </a:pPr>
            <a:r>
              <a:rPr lang="en-US" altLang="zh-CN" dirty="0"/>
              <a:t>How should we improve our </a:t>
            </a:r>
            <a:r>
              <a:rPr lang="en-US" altLang="zh-CN" dirty="0">
                <a:solidFill>
                  <a:srgbClr val="FF0000"/>
                </a:solidFill>
              </a:rPr>
              <a:t>write throttling algorithms</a:t>
            </a:r>
            <a:r>
              <a:rPr lang="en-US" altLang="zh-CN" dirty="0"/>
              <a:t>?</a:t>
            </a:r>
          </a:p>
          <a:p>
            <a:pPr marL="342900" indent="-342900">
              <a:lnSpc>
                <a:spcPct val="150000"/>
              </a:lnSpc>
              <a:buFont typeface="Arial" panose="020B0604020202020204" pitchFamily="34" charset="0"/>
              <a:buChar char="•"/>
            </a:pPr>
            <a:r>
              <a:rPr lang="en-US" altLang="zh-CN" dirty="0"/>
              <a:t>Can we develop an efﬁcient way of comparing two </a:t>
            </a:r>
            <a:r>
              <a:rPr lang="en-US" altLang="zh-CN" dirty="0">
                <a:solidFill>
                  <a:srgbClr val="FF0000"/>
                </a:solidFill>
              </a:rPr>
              <a:t>replicas</a:t>
            </a:r>
            <a:r>
              <a:rPr lang="en-US" altLang="zh-CN" dirty="0"/>
              <a:t> to ensure they contain the same data?</a:t>
            </a:r>
          </a:p>
          <a:p>
            <a:pPr marL="342900" indent="-342900">
              <a:lnSpc>
                <a:spcPct val="150000"/>
              </a:lnSpc>
              <a:buFont typeface="Arial" panose="020B0604020202020204" pitchFamily="34" charset="0"/>
              <a:buChar char="•"/>
            </a:pPr>
            <a:r>
              <a:rPr lang="en-US" altLang="zh-CN" dirty="0"/>
              <a:t>How can we best exploit </a:t>
            </a:r>
            <a:r>
              <a:rPr lang="en-US" altLang="zh-CN" dirty="0">
                <a:solidFill>
                  <a:srgbClr val="FF0000"/>
                </a:solidFill>
              </a:rPr>
              <a:t>SCM</a:t>
            </a:r>
            <a:r>
              <a:rPr lang="en-US" altLang="zh-CN" dirty="0"/>
              <a:t>? Should we still use LSM tree and how to organize storage hierarchy?</a:t>
            </a:r>
          </a:p>
          <a:p>
            <a:pPr marL="342900" indent="-342900">
              <a:lnSpc>
                <a:spcPct val="150000"/>
              </a:lnSpc>
              <a:buFont typeface="Arial" panose="020B0604020202020204" pitchFamily="34" charset="0"/>
              <a:buChar char="•"/>
            </a:pPr>
            <a:r>
              <a:rPr lang="en-US" altLang="zh-CN" dirty="0"/>
              <a:t>Can there be a generic </a:t>
            </a:r>
            <a:r>
              <a:rPr lang="en-US" altLang="zh-CN" dirty="0">
                <a:solidFill>
                  <a:srgbClr val="FF0000"/>
                </a:solidFill>
              </a:rPr>
              <a:t>integrity API</a:t>
            </a:r>
            <a:r>
              <a:rPr lang="en-US" altLang="zh-CN" dirty="0"/>
              <a:t> to handle data handoff between </a:t>
            </a:r>
            <a:r>
              <a:rPr lang="en-US" altLang="zh-CN" dirty="0" err="1"/>
              <a:t>RocksDB</a:t>
            </a:r>
            <a:r>
              <a:rPr lang="en-US" altLang="zh-CN" dirty="0"/>
              <a:t> and the ﬁle system layer?</a:t>
            </a:r>
          </a:p>
        </p:txBody>
      </p:sp>
    </p:spTree>
    <p:extLst>
      <p:ext uri="{BB962C8B-B14F-4D97-AF65-F5344CB8AC3E}">
        <p14:creationId xmlns:p14="http://schemas.microsoft.com/office/powerpoint/2010/main" val="2546933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i="1" dirty="0"/>
              <a:t>1-4</a:t>
            </a:r>
            <a:r>
              <a:rPr lang="zh-CN" altLang="en-US" sz="2400" dirty="0"/>
              <a:t> </a:t>
            </a:r>
            <a:r>
              <a:rPr lang="en-US" altLang="zh-CN" sz="2400" b="0" dirty="0"/>
              <a:t>REMIX: Efﬁcient Range Query for LSM-trees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pic>
        <p:nvPicPr>
          <p:cNvPr id="5" name="图片 4">
            <a:extLst>
              <a:ext uri="{FF2B5EF4-FFF2-40B4-BE49-F238E27FC236}">
                <a16:creationId xmlns:a16="http://schemas.microsoft.com/office/drawing/2014/main" id="{4C99D157-2015-9047-9C16-DE680D399B01}"/>
              </a:ext>
            </a:extLst>
          </p:cNvPr>
          <p:cNvPicPr>
            <a:picLocks noChangeAspect="1"/>
          </p:cNvPicPr>
          <p:nvPr/>
        </p:nvPicPr>
        <p:blipFill>
          <a:blip r:embed="rId3"/>
          <a:stretch>
            <a:fillRect/>
          </a:stretch>
        </p:blipFill>
        <p:spPr>
          <a:xfrm>
            <a:off x="6823861" y="3590903"/>
            <a:ext cx="4399113" cy="2811463"/>
          </a:xfrm>
          <a:prstGeom prst="rect">
            <a:avLst/>
          </a:prstGeom>
        </p:spPr>
      </p:pic>
      <p:pic>
        <p:nvPicPr>
          <p:cNvPr id="7" name="图片 6">
            <a:extLst>
              <a:ext uri="{FF2B5EF4-FFF2-40B4-BE49-F238E27FC236}">
                <a16:creationId xmlns:a16="http://schemas.microsoft.com/office/drawing/2014/main" id="{FFFE1046-2338-7F4A-92EC-662E68AB4177}"/>
              </a:ext>
            </a:extLst>
          </p:cNvPr>
          <p:cNvPicPr>
            <a:picLocks noChangeAspect="1"/>
          </p:cNvPicPr>
          <p:nvPr/>
        </p:nvPicPr>
        <p:blipFill>
          <a:blip r:embed="rId4"/>
          <a:stretch>
            <a:fillRect/>
          </a:stretch>
        </p:blipFill>
        <p:spPr>
          <a:xfrm>
            <a:off x="969027" y="3546426"/>
            <a:ext cx="4399114" cy="2900418"/>
          </a:xfrm>
          <a:prstGeom prst="rect">
            <a:avLst/>
          </a:prstGeom>
        </p:spPr>
      </p:pic>
      <p:sp>
        <p:nvSpPr>
          <p:cNvPr id="8" name="矩形 7">
            <a:extLst>
              <a:ext uri="{FF2B5EF4-FFF2-40B4-BE49-F238E27FC236}">
                <a16:creationId xmlns:a16="http://schemas.microsoft.com/office/drawing/2014/main" id="{4BC01E5B-7549-EB46-B083-3649AECFBDE7}"/>
              </a:ext>
            </a:extLst>
          </p:cNvPr>
          <p:cNvSpPr/>
          <p:nvPr/>
        </p:nvSpPr>
        <p:spPr>
          <a:xfrm>
            <a:off x="669924" y="1243021"/>
            <a:ext cx="5913756" cy="189507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伊利诺大学芝加哥分校</a:t>
            </a:r>
            <a:r>
              <a:rPr lang="en-US" altLang="zh-CN" sz="1600" dirty="0"/>
              <a:t>-</a:t>
            </a:r>
            <a:r>
              <a:rPr lang="zh-CN" altLang="en-US" sz="1600" dirty="0"/>
              <a:t>吴兴博团队</a:t>
            </a:r>
            <a:endParaRPr lang="en-US" altLang="zh-CN" sz="1600" dirty="0"/>
          </a:p>
          <a:p>
            <a:pPr marL="342900" indent="-342900">
              <a:lnSpc>
                <a:spcPct val="150000"/>
              </a:lnSpc>
              <a:buFont typeface="Arial" panose="020B0604020202020204" pitchFamily="34" charset="0"/>
              <a:buChar char="•"/>
            </a:pPr>
            <a:r>
              <a:rPr lang="zh-CN" altLang="en-US" sz="1600" dirty="0"/>
              <a:t>提出一个基于</a:t>
            </a:r>
            <a:r>
              <a:rPr lang="en-US" altLang="zh-CN" sz="1600" dirty="0"/>
              <a:t>LSM-tree</a:t>
            </a:r>
            <a:r>
              <a:rPr lang="zh-CN" altLang="en-US" sz="1600" dirty="0"/>
              <a:t>范围查询优秀的</a:t>
            </a:r>
            <a:r>
              <a:rPr lang="en-US" altLang="zh-CN" sz="1600" dirty="0"/>
              <a:t>KV</a:t>
            </a:r>
            <a:r>
              <a:rPr lang="zh-CN" altLang="en-US" sz="1600" dirty="0"/>
              <a:t>存储</a:t>
            </a:r>
            <a:endParaRPr lang="en-US" altLang="zh-CN" sz="1600" dirty="0"/>
          </a:p>
          <a:p>
            <a:pPr marL="342900" indent="-342900">
              <a:lnSpc>
                <a:spcPct val="150000"/>
              </a:lnSpc>
              <a:buFont typeface="Arial" panose="020B0604020202020204" pitchFamily="34" charset="0"/>
              <a:buChar char="•"/>
            </a:pPr>
            <a:r>
              <a:rPr lang="zh-CN" altLang="en-US" sz="1600" dirty="0"/>
              <a:t>分析</a:t>
            </a:r>
            <a:r>
              <a:rPr lang="en-US" altLang="zh-CN" sz="1600" dirty="0"/>
              <a:t>LSM</a:t>
            </a:r>
            <a:r>
              <a:rPr lang="zh-CN" altLang="en-US" sz="1600" dirty="0"/>
              <a:t>基于迭代器范围查询过程，通过记录键值映射和游标加速范围查询</a:t>
            </a:r>
            <a:endParaRPr lang="en-US" altLang="zh-CN" sz="1600" dirty="0"/>
          </a:p>
          <a:p>
            <a:pPr marL="342900" indent="-342900">
              <a:lnSpc>
                <a:spcPct val="150000"/>
              </a:lnSpc>
              <a:buFont typeface="Arial" panose="020B0604020202020204" pitchFamily="34" charset="0"/>
              <a:buChar char="•"/>
            </a:pPr>
            <a:r>
              <a:rPr lang="zh-CN" altLang="en-US" sz="1600" dirty="0"/>
              <a:t>按</a:t>
            </a:r>
            <a:r>
              <a:rPr lang="en-US" altLang="zh-CN" sz="1600" dirty="0"/>
              <a:t>key</a:t>
            </a:r>
            <a:r>
              <a:rPr lang="zh-CN" altLang="en-US" sz="1600" dirty="0"/>
              <a:t> </a:t>
            </a:r>
            <a:r>
              <a:rPr lang="en-US" altLang="zh-CN" sz="1600" dirty="0"/>
              <a:t>range</a:t>
            </a:r>
            <a:r>
              <a:rPr lang="zh-CN" altLang="en-US" sz="1600" dirty="0"/>
              <a:t>分区，每个区构建</a:t>
            </a:r>
            <a:r>
              <a:rPr lang="en-US" altLang="zh-CN" sz="1600" dirty="0"/>
              <a:t>REMIX</a:t>
            </a:r>
          </a:p>
        </p:txBody>
      </p:sp>
      <p:pic>
        <p:nvPicPr>
          <p:cNvPr id="9" name="图片 8" descr="图形用户界面, 文本, 应用程序, 聊天或短信&#10;&#10;描述已自动生成">
            <a:extLst>
              <a:ext uri="{FF2B5EF4-FFF2-40B4-BE49-F238E27FC236}">
                <a16:creationId xmlns:a16="http://schemas.microsoft.com/office/drawing/2014/main" id="{BF4A57F0-CCA6-BF45-A5FB-1D90137E6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375" y="1372797"/>
            <a:ext cx="5216083" cy="1787534"/>
          </a:xfrm>
          <a:prstGeom prst="rect">
            <a:avLst/>
          </a:prstGeom>
        </p:spPr>
      </p:pic>
    </p:spTree>
    <p:extLst>
      <p:ext uri="{BB962C8B-B14F-4D97-AF65-F5344CB8AC3E}">
        <p14:creationId xmlns:p14="http://schemas.microsoft.com/office/powerpoint/2010/main" val="309573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77AB4-8985-4ABB-865F-076D7634F613}"/>
              </a:ext>
            </a:extLst>
          </p:cNvPr>
          <p:cNvSpPr>
            <a:spLocks noGrp="1"/>
          </p:cNvSpPr>
          <p:nvPr>
            <p:ph type="title"/>
          </p:nvPr>
        </p:nvSpPr>
        <p:spPr/>
        <p:txBody>
          <a:bodyPr/>
          <a:lstStyle/>
          <a:p>
            <a:r>
              <a:rPr lang="zh-CN" altLang="en-US" dirty="0"/>
              <a:t>主题</a:t>
            </a:r>
            <a:r>
              <a:rPr lang="en-US" altLang="zh-CN" dirty="0"/>
              <a:t>2:</a:t>
            </a:r>
            <a:r>
              <a:rPr lang="zh-CN" altLang="en-US" dirty="0"/>
              <a:t> </a:t>
            </a:r>
            <a:r>
              <a:rPr lang="en-US" altLang="zh-CN" b="0" dirty="0"/>
              <a:t>Advanced File Systems</a:t>
            </a:r>
            <a:endParaRPr lang="zh-CN" altLang="en-US" b="0" dirty="0"/>
          </a:p>
        </p:txBody>
      </p:sp>
      <p:sp>
        <p:nvSpPr>
          <p:cNvPr id="4" name="灯片编号占位符 3">
            <a:extLst>
              <a:ext uri="{FF2B5EF4-FFF2-40B4-BE49-F238E27FC236}">
                <a16:creationId xmlns:a16="http://schemas.microsoft.com/office/drawing/2014/main" id="{C0F24206-CF87-40D9-B583-1052AF47985C}"/>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37" name="矩形 36">
            <a:extLst>
              <a:ext uri="{FF2B5EF4-FFF2-40B4-BE49-F238E27FC236}">
                <a16:creationId xmlns:a16="http://schemas.microsoft.com/office/drawing/2014/main" id="{C0E14913-8CE5-5E43-8B18-7AE33BF0CE48}"/>
              </a:ext>
            </a:extLst>
          </p:cNvPr>
          <p:cNvSpPr/>
          <p:nvPr/>
        </p:nvSpPr>
        <p:spPr>
          <a:xfrm>
            <a:off x="669924" y="1324301"/>
            <a:ext cx="10264548"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High Velocity Kernel File Systems with Bento</a:t>
            </a:r>
            <a:r>
              <a:rPr lang="en-US" altLang="zh-CN" b="1" dirty="0"/>
              <a:t> </a:t>
            </a:r>
            <a:r>
              <a:rPr lang="zh-CN" altLang="en-US" b="1" dirty="0"/>
              <a:t>（</a:t>
            </a:r>
            <a:r>
              <a:rPr lang="en-US" altLang="zh-CN" b="1" dirty="0"/>
              <a:t>Best Paper!</a:t>
            </a:r>
            <a:r>
              <a:rPr lang="zh-CN" altLang="en-US" dirty="0"/>
              <a:t>） </a:t>
            </a:r>
            <a:endParaRPr lang="en-US" altLang="zh-CN" dirty="0"/>
          </a:p>
          <a:p>
            <a:pPr marL="800100" lvl="1" indent="-342900">
              <a:lnSpc>
                <a:spcPct val="150000"/>
              </a:lnSpc>
              <a:buFont typeface="Wingdings" pitchFamily="2" charset="2"/>
              <a:buChar char="ü"/>
            </a:pPr>
            <a:r>
              <a:rPr lang="zh-CN" altLang="en-US" sz="1600" dirty="0"/>
              <a:t>基于</a:t>
            </a:r>
            <a:r>
              <a:rPr lang="en-US" altLang="zh-CN" sz="1600" dirty="0"/>
              <a:t>Rust</a:t>
            </a:r>
            <a:r>
              <a:rPr lang="zh-CN" altLang="en-US" sz="1600" dirty="0"/>
              <a:t>用于</a:t>
            </a:r>
            <a:r>
              <a:rPr lang="en-US" altLang="zh-CN" sz="1600" dirty="0"/>
              <a:t>Linux</a:t>
            </a:r>
            <a:r>
              <a:rPr lang="zh-CN" altLang="en-US" sz="1600" dirty="0"/>
              <a:t>内核文件系统高速开发的框架 </a:t>
            </a:r>
            <a:r>
              <a:rPr lang="en-US" altLang="zh-CN" sz="1600" dirty="0">
                <a:solidFill>
                  <a:srgbClr val="FF0000"/>
                </a:solidFill>
              </a:rPr>
              <a:t>@</a:t>
            </a:r>
          </a:p>
        </p:txBody>
      </p:sp>
      <p:sp>
        <p:nvSpPr>
          <p:cNvPr id="3" name="矩形 2">
            <a:extLst>
              <a:ext uri="{FF2B5EF4-FFF2-40B4-BE49-F238E27FC236}">
                <a16:creationId xmlns:a16="http://schemas.microsoft.com/office/drawing/2014/main" id="{86422E15-22D2-8E4E-B493-D8EE503953A1}"/>
              </a:ext>
            </a:extLst>
          </p:cNvPr>
          <p:cNvSpPr/>
          <p:nvPr/>
        </p:nvSpPr>
        <p:spPr>
          <a:xfrm>
            <a:off x="669924" y="2323304"/>
            <a:ext cx="9185276"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Scalable Persistent Memory File System with Kernel-</a:t>
            </a:r>
            <a:r>
              <a:rPr lang="en-US" altLang="zh-CN" dirty="0" err="1"/>
              <a:t>Userspace</a:t>
            </a:r>
            <a:r>
              <a:rPr lang="en-US" altLang="zh-CN" dirty="0"/>
              <a:t> Collaboration</a:t>
            </a:r>
          </a:p>
          <a:p>
            <a:pPr marL="800100" lvl="1" indent="-342900">
              <a:lnSpc>
                <a:spcPct val="150000"/>
              </a:lnSpc>
              <a:buFont typeface="Wingdings" pitchFamily="2" charset="2"/>
              <a:buChar char="ü"/>
            </a:pPr>
            <a:r>
              <a:rPr lang="zh-CN" altLang="en-US" sz="1600" dirty="0"/>
              <a:t>基于</a:t>
            </a:r>
            <a:r>
              <a:rPr lang="en-US" altLang="zh-CN" sz="1600" dirty="0"/>
              <a:t>PM</a:t>
            </a:r>
            <a:r>
              <a:rPr lang="zh-CN" altLang="en-US" sz="1600" dirty="0"/>
              <a:t>的内核</a:t>
            </a:r>
            <a:r>
              <a:rPr lang="en-US" altLang="zh-CN" sz="1600" dirty="0"/>
              <a:t>-</a:t>
            </a:r>
            <a:r>
              <a:rPr lang="zh-CN" altLang="en-US" sz="1600" dirty="0"/>
              <a:t>用户态混合架构的文件系统，针对拓展性优化 </a:t>
            </a:r>
            <a:r>
              <a:rPr lang="en-US" altLang="zh-CN" sz="1600" dirty="0">
                <a:solidFill>
                  <a:srgbClr val="FF0000"/>
                </a:solidFill>
              </a:rPr>
              <a:t>&amp;</a:t>
            </a:r>
          </a:p>
        </p:txBody>
      </p:sp>
      <p:sp>
        <p:nvSpPr>
          <p:cNvPr id="42" name="矩形 41">
            <a:extLst>
              <a:ext uri="{FF2B5EF4-FFF2-40B4-BE49-F238E27FC236}">
                <a16:creationId xmlns:a16="http://schemas.microsoft.com/office/drawing/2014/main" id="{51E104B1-00D6-0746-851C-A2EA845FBE5E}"/>
              </a:ext>
            </a:extLst>
          </p:cNvPr>
          <p:cNvSpPr/>
          <p:nvPr/>
        </p:nvSpPr>
        <p:spPr>
          <a:xfrm>
            <a:off x="669924" y="5321510"/>
            <a:ext cx="9185276" cy="128945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Pattern-Guided File Compression with User-Experience Enhancement for Log-Structured File System on Mobile Devices </a:t>
            </a:r>
          </a:p>
          <a:p>
            <a:pPr marL="800100" lvl="1" indent="-342900">
              <a:lnSpc>
                <a:spcPct val="150000"/>
              </a:lnSpc>
              <a:buFont typeface="Wingdings" pitchFamily="2" charset="2"/>
              <a:buChar char="ü"/>
            </a:pPr>
            <a:r>
              <a:rPr lang="zh-CN" altLang="en-US" sz="1600" dirty="0"/>
              <a:t>面向移动应用文件系统的高效压缩方式，减少写入压力并节省空间 </a:t>
            </a:r>
            <a:r>
              <a:rPr lang="en-US" altLang="zh-CN" sz="1600" dirty="0">
                <a:solidFill>
                  <a:srgbClr val="FF0000"/>
                </a:solidFill>
              </a:rPr>
              <a:t>#</a:t>
            </a:r>
          </a:p>
        </p:txBody>
      </p:sp>
      <p:sp>
        <p:nvSpPr>
          <p:cNvPr id="8" name="矩形 7">
            <a:extLst>
              <a:ext uri="{FF2B5EF4-FFF2-40B4-BE49-F238E27FC236}">
                <a16:creationId xmlns:a16="http://schemas.microsoft.com/office/drawing/2014/main" id="{5201A01E-96D0-2E43-80AE-E0566ED09EE4}"/>
              </a:ext>
            </a:extLst>
          </p:cNvPr>
          <p:cNvSpPr/>
          <p:nvPr/>
        </p:nvSpPr>
        <p:spPr>
          <a:xfrm>
            <a:off x="669924" y="3322706"/>
            <a:ext cx="9185276"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Rethinking File Mapping for Persistent Memory</a:t>
            </a:r>
          </a:p>
          <a:p>
            <a:pPr marL="800100" lvl="1" indent="-342900">
              <a:lnSpc>
                <a:spcPct val="150000"/>
              </a:lnSpc>
              <a:buFont typeface="Wingdings" pitchFamily="2" charset="2"/>
              <a:buChar char="ü"/>
            </a:pPr>
            <a:r>
              <a:rPr lang="zh-CN" altLang="en-US" sz="1600" dirty="0"/>
              <a:t>优化基于</a:t>
            </a:r>
            <a:r>
              <a:rPr lang="en-US" altLang="zh-CN" sz="1600" dirty="0"/>
              <a:t>PM</a:t>
            </a:r>
            <a:r>
              <a:rPr lang="zh-CN" altLang="en-US" sz="1600" dirty="0"/>
              <a:t>的文件系统的文件映射方式 </a:t>
            </a:r>
            <a:r>
              <a:rPr lang="en-US" altLang="zh-CN" sz="1600" dirty="0">
                <a:solidFill>
                  <a:srgbClr val="FF0000"/>
                </a:solidFill>
              </a:rPr>
              <a:t>&amp;</a:t>
            </a:r>
            <a:endParaRPr lang="en-US" altLang="zh-CN" sz="1600" dirty="0"/>
          </a:p>
        </p:txBody>
      </p:sp>
      <p:sp>
        <p:nvSpPr>
          <p:cNvPr id="9" name="矩形 8">
            <a:extLst>
              <a:ext uri="{FF2B5EF4-FFF2-40B4-BE49-F238E27FC236}">
                <a16:creationId xmlns:a16="http://schemas.microsoft.com/office/drawing/2014/main" id="{181144CA-E9A2-A849-B886-3F2F1F1CAD4C}"/>
              </a:ext>
            </a:extLst>
          </p:cNvPr>
          <p:cNvSpPr/>
          <p:nvPr/>
        </p:nvSpPr>
        <p:spPr>
          <a:xfrm>
            <a:off x="669924" y="4322108"/>
            <a:ext cx="9185276"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err="1"/>
              <a:t>pFSCK</a:t>
            </a:r>
            <a:r>
              <a:rPr lang="en-US" altLang="zh-CN" dirty="0"/>
              <a:t>: Accelerating File System Checking and Repair for Modern Storage</a:t>
            </a:r>
          </a:p>
          <a:p>
            <a:pPr marL="800100" lvl="1" indent="-342900">
              <a:lnSpc>
                <a:spcPct val="150000"/>
              </a:lnSpc>
              <a:buFont typeface="Wingdings" pitchFamily="2" charset="2"/>
              <a:buChar char="ü"/>
            </a:pPr>
            <a:r>
              <a:rPr lang="zh-CN" altLang="en-US" sz="1600" dirty="0"/>
              <a:t>高效的并行文件系统检查和恢复工具 </a:t>
            </a:r>
            <a:r>
              <a:rPr lang="en-US" altLang="zh-CN" sz="1600" dirty="0">
                <a:solidFill>
                  <a:srgbClr val="FF0000"/>
                </a:solidFill>
              </a:rPr>
              <a:t>@</a:t>
            </a:r>
          </a:p>
        </p:txBody>
      </p:sp>
    </p:spTree>
    <p:extLst>
      <p:ext uri="{BB962C8B-B14F-4D97-AF65-F5344CB8AC3E}">
        <p14:creationId xmlns:p14="http://schemas.microsoft.com/office/powerpoint/2010/main" val="2914522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i="1" dirty="0"/>
              <a:t>2-1</a:t>
            </a:r>
            <a:r>
              <a:rPr lang="zh-CN" altLang="en-US" i="1" dirty="0"/>
              <a:t> </a:t>
            </a:r>
            <a:r>
              <a:rPr lang="en-US" altLang="zh-CN" b="0" dirty="0"/>
              <a:t>High Velocity Kernel File Systems with Bento</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8" name="矩形 7">
            <a:extLst>
              <a:ext uri="{FF2B5EF4-FFF2-40B4-BE49-F238E27FC236}">
                <a16:creationId xmlns:a16="http://schemas.microsoft.com/office/drawing/2014/main" id="{4BC01E5B-7549-EB46-B083-3649AECFBDE7}"/>
              </a:ext>
            </a:extLst>
          </p:cNvPr>
          <p:cNvSpPr/>
          <p:nvPr/>
        </p:nvSpPr>
        <p:spPr>
          <a:xfrm>
            <a:off x="669923" y="1243021"/>
            <a:ext cx="10152270" cy="189507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华盛顿大学</a:t>
            </a:r>
            <a:r>
              <a:rPr lang="en-US" altLang="zh-CN" sz="1600" dirty="0"/>
              <a:t>-Samantha Miller</a:t>
            </a:r>
          </a:p>
          <a:p>
            <a:pPr marL="342900" indent="-342900">
              <a:lnSpc>
                <a:spcPct val="150000"/>
              </a:lnSpc>
              <a:buFont typeface="Arial" panose="020B0604020202020204" pitchFamily="34" charset="0"/>
              <a:buChar char="•"/>
            </a:pPr>
            <a:r>
              <a:rPr lang="zh-CN" altLang="en-US" sz="1600" dirty="0"/>
              <a:t>问题：内核代码过于庞大，调试很困难，还容易引入</a:t>
            </a:r>
            <a:r>
              <a:rPr lang="en-US" altLang="zh-CN" sz="1600" dirty="0"/>
              <a:t>bug</a:t>
            </a:r>
            <a:r>
              <a:rPr lang="zh-CN" altLang="en-US" sz="1600" dirty="0"/>
              <a:t>，也无法在避免在重新部署时中断服务等等，导致目前文件系统开发难度较大</a:t>
            </a:r>
            <a:endParaRPr lang="en-US" altLang="zh-CN" sz="1600" dirty="0"/>
          </a:p>
          <a:p>
            <a:pPr marL="342900" indent="-342900">
              <a:lnSpc>
                <a:spcPct val="150000"/>
              </a:lnSpc>
              <a:buFont typeface="Arial" panose="020B0604020202020204" pitchFamily="34" charset="0"/>
              <a:buChar char="•"/>
            </a:pPr>
            <a:r>
              <a:rPr lang="zh-CN" altLang="en-US" sz="1600" dirty="0"/>
              <a:t>方法：提出了一种支持内核态文件系统快速开发的框架</a:t>
            </a:r>
            <a:r>
              <a:rPr lang="en-US" altLang="zh-CN" sz="1600" dirty="0"/>
              <a:t>Bento</a:t>
            </a:r>
            <a:r>
              <a:rPr lang="zh-CN" altLang="en-US" sz="1600" dirty="0"/>
              <a:t>，功能上类似于</a:t>
            </a:r>
            <a:r>
              <a:rPr lang="en-US" altLang="zh-CN" sz="1600" dirty="0"/>
              <a:t>VFS</a:t>
            </a:r>
            <a:r>
              <a:rPr lang="zh-CN" altLang="en-US" sz="1600" dirty="0"/>
              <a:t>，利用</a:t>
            </a:r>
            <a:r>
              <a:rPr lang="en-US" altLang="zh-CN" sz="1600" dirty="0"/>
              <a:t>rust</a:t>
            </a:r>
            <a:r>
              <a:rPr lang="zh-CN" altLang="en-US" sz="1600" dirty="0"/>
              <a:t>的安全语言类型加快文件系统的开发周期</a:t>
            </a:r>
            <a:endParaRPr lang="en-US" altLang="zh-CN" sz="1600" dirty="0"/>
          </a:p>
        </p:txBody>
      </p:sp>
      <p:pic>
        <p:nvPicPr>
          <p:cNvPr id="3" name="图片 2">
            <a:extLst>
              <a:ext uri="{FF2B5EF4-FFF2-40B4-BE49-F238E27FC236}">
                <a16:creationId xmlns:a16="http://schemas.microsoft.com/office/drawing/2014/main" id="{48015A5F-F2FF-224A-BB86-2DCA2C54B5C1}"/>
              </a:ext>
            </a:extLst>
          </p:cNvPr>
          <p:cNvPicPr>
            <a:picLocks noChangeAspect="1"/>
          </p:cNvPicPr>
          <p:nvPr/>
        </p:nvPicPr>
        <p:blipFill>
          <a:blip r:embed="rId3"/>
          <a:stretch>
            <a:fillRect/>
          </a:stretch>
        </p:blipFill>
        <p:spPr>
          <a:xfrm>
            <a:off x="1376624" y="3354953"/>
            <a:ext cx="8939960" cy="2367882"/>
          </a:xfrm>
          <a:prstGeom prst="rect">
            <a:avLst/>
          </a:prstGeom>
        </p:spPr>
      </p:pic>
    </p:spTree>
    <p:extLst>
      <p:ext uri="{BB962C8B-B14F-4D97-AF65-F5344CB8AC3E}">
        <p14:creationId xmlns:p14="http://schemas.microsoft.com/office/powerpoint/2010/main" val="1420678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577252" y="107577"/>
            <a:ext cx="11357125" cy="864795"/>
          </a:xfrm>
        </p:spPr>
        <p:txBody>
          <a:bodyPr>
            <a:normAutofit/>
          </a:bodyPr>
          <a:lstStyle/>
          <a:p>
            <a:r>
              <a:rPr lang="en-US" altLang="zh-CN" i="1" dirty="0"/>
              <a:t>2-2</a:t>
            </a:r>
            <a:r>
              <a:rPr lang="zh-CN" altLang="en-US" i="1" dirty="0"/>
              <a:t> </a:t>
            </a:r>
            <a:r>
              <a:rPr lang="en-US" altLang="zh-CN" sz="2400" b="0" dirty="0"/>
              <a:t>Scalable Persistent Memory File System with Kernel-</a:t>
            </a:r>
            <a:r>
              <a:rPr lang="en-US" altLang="zh-CN" sz="2400" b="0" dirty="0" err="1"/>
              <a:t>Userspace</a:t>
            </a:r>
            <a:r>
              <a:rPr lang="en-US" altLang="zh-CN" sz="2400" b="0" dirty="0"/>
              <a:t> Collaboration</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8" name="矩形 7">
            <a:extLst>
              <a:ext uri="{FF2B5EF4-FFF2-40B4-BE49-F238E27FC236}">
                <a16:creationId xmlns:a16="http://schemas.microsoft.com/office/drawing/2014/main" id="{4BC01E5B-7549-EB46-B083-3649AECFBDE7}"/>
              </a:ext>
            </a:extLst>
          </p:cNvPr>
          <p:cNvSpPr/>
          <p:nvPr/>
        </p:nvSpPr>
        <p:spPr>
          <a:xfrm>
            <a:off x="669923" y="1243021"/>
            <a:ext cx="9818783" cy="189507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清华大学</a:t>
            </a:r>
            <a:r>
              <a:rPr lang="en-US" altLang="zh-CN" sz="1600" dirty="0"/>
              <a:t>-</a:t>
            </a:r>
            <a:r>
              <a:rPr lang="zh-CN" altLang="en-US" sz="1600" dirty="0"/>
              <a:t>舒继武和陆游游团队</a:t>
            </a:r>
            <a:endParaRPr lang="en-US" altLang="zh-CN" sz="1600" dirty="0"/>
          </a:p>
          <a:p>
            <a:pPr marL="342900" indent="-342900">
              <a:lnSpc>
                <a:spcPct val="150000"/>
              </a:lnSpc>
              <a:buFont typeface="Arial" panose="020B0604020202020204" pitchFamily="34" charset="0"/>
              <a:buChar char="•"/>
            </a:pPr>
            <a:r>
              <a:rPr lang="zh-CN" altLang="en-US" sz="1600" dirty="0"/>
              <a:t>问题：目前关于</a:t>
            </a:r>
            <a:r>
              <a:rPr lang="en-US" altLang="zh-CN" sz="1600" dirty="0"/>
              <a:t>PM</a:t>
            </a:r>
            <a:r>
              <a:rPr lang="zh-CN" altLang="en-US" sz="1600" dirty="0"/>
              <a:t>感知的文件系统等</a:t>
            </a:r>
            <a:r>
              <a:rPr lang="zh-CN" altLang="en-US" sz="1600" dirty="0">
                <a:solidFill>
                  <a:srgbClr val="FF0000"/>
                </a:solidFill>
              </a:rPr>
              <a:t>扩展性</a:t>
            </a:r>
            <a:r>
              <a:rPr lang="zh-CN" altLang="en-US" sz="1600" dirty="0"/>
              <a:t>不好；对PM这种低延迟的内存级设备来说</a:t>
            </a:r>
            <a:r>
              <a:rPr lang="zh-CN" altLang="en-US" sz="1600" dirty="0">
                <a:solidFill>
                  <a:srgbClr val="FF0000"/>
                </a:solidFill>
              </a:rPr>
              <a:t>软件开销</a:t>
            </a:r>
            <a:r>
              <a:rPr lang="zh-CN" altLang="en-US" sz="1600" dirty="0"/>
              <a:t>过大；存在stray writes等问题</a:t>
            </a:r>
            <a:endParaRPr lang="en-US" altLang="zh-CN" sz="1600" dirty="0"/>
          </a:p>
          <a:p>
            <a:pPr marL="342900" indent="-342900">
              <a:lnSpc>
                <a:spcPct val="150000"/>
              </a:lnSpc>
              <a:buFont typeface="Arial" panose="020B0604020202020204" pitchFamily="34" charset="0"/>
              <a:buChar char="•"/>
            </a:pPr>
            <a:r>
              <a:rPr lang="zh-CN" altLang="en-US" sz="1600" dirty="0"/>
              <a:t>方法：提出了一个用户态和内核态协作的文件系统</a:t>
            </a:r>
            <a:r>
              <a:rPr lang="en-US" altLang="zh-CN" sz="1600" dirty="0" err="1"/>
              <a:t>Kuco</a:t>
            </a:r>
            <a:r>
              <a:rPr lang="zh-CN" altLang="en-US" sz="1600" dirty="0"/>
              <a:t>，在两者之间做了细粒度的任务划分，尽量减少内核态的开销，并且提供了良好的扩展性</a:t>
            </a:r>
            <a:endParaRPr lang="en-US" altLang="zh-CN" sz="1600" dirty="0"/>
          </a:p>
        </p:txBody>
      </p:sp>
      <p:pic>
        <p:nvPicPr>
          <p:cNvPr id="5" name="图片 4">
            <a:extLst>
              <a:ext uri="{FF2B5EF4-FFF2-40B4-BE49-F238E27FC236}">
                <a16:creationId xmlns:a16="http://schemas.microsoft.com/office/drawing/2014/main" id="{C5B3496F-ABAE-AB41-AA4F-B42D6DD0D782}"/>
              </a:ext>
            </a:extLst>
          </p:cNvPr>
          <p:cNvPicPr>
            <a:picLocks noChangeAspect="1"/>
          </p:cNvPicPr>
          <p:nvPr/>
        </p:nvPicPr>
        <p:blipFill>
          <a:blip r:embed="rId3"/>
          <a:stretch>
            <a:fillRect/>
          </a:stretch>
        </p:blipFill>
        <p:spPr>
          <a:xfrm>
            <a:off x="921496" y="3225493"/>
            <a:ext cx="4586419" cy="3118160"/>
          </a:xfrm>
          <a:prstGeom prst="rect">
            <a:avLst/>
          </a:prstGeom>
        </p:spPr>
      </p:pic>
      <p:pic>
        <p:nvPicPr>
          <p:cNvPr id="7" name="图片 6">
            <a:extLst>
              <a:ext uri="{FF2B5EF4-FFF2-40B4-BE49-F238E27FC236}">
                <a16:creationId xmlns:a16="http://schemas.microsoft.com/office/drawing/2014/main" id="{DE0B7C40-5A68-234A-889B-9D1E9F130AC3}"/>
              </a:ext>
            </a:extLst>
          </p:cNvPr>
          <p:cNvPicPr>
            <a:picLocks noChangeAspect="1"/>
          </p:cNvPicPr>
          <p:nvPr/>
        </p:nvPicPr>
        <p:blipFill>
          <a:blip r:embed="rId4"/>
          <a:stretch>
            <a:fillRect/>
          </a:stretch>
        </p:blipFill>
        <p:spPr>
          <a:xfrm>
            <a:off x="5906225" y="3225493"/>
            <a:ext cx="5661774" cy="3212421"/>
          </a:xfrm>
          <a:prstGeom prst="rect">
            <a:avLst/>
          </a:prstGeom>
        </p:spPr>
      </p:pic>
    </p:spTree>
    <p:extLst>
      <p:ext uri="{BB962C8B-B14F-4D97-AF65-F5344CB8AC3E}">
        <p14:creationId xmlns:p14="http://schemas.microsoft.com/office/powerpoint/2010/main" val="386575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b="0" dirty="0"/>
              <a:t>Indexing in Key-Value Store</a:t>
            </a:r>
            <a:endParaRPr lang="zh-CN" altLang="en-US" sz="2400" b="0" dirty="0"/>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6" name="矩形 5">
            <a:extLst>
              <a:ext uri="{FF2B5EF4-FFF2-40B4-BE49-F238E27FC236}">
                <a16:creationId xmlns:a16="http://schemas.microsoft.com/office/drawing/2014/main" id="{3A1D0ECB-E922-6B45-AB6A-0163208F7E14}"/>
              </a:ext>
            </a:extLst>
          </p:cNvPr>
          <p:cNvSpPr/>
          <p:nvPr/>
        </p:nvSpPr>
        <p:spPr>
          <a:xfrm>
            <a:off x="669924" y="1220364"/>
            <a:ext cx="7606954" cy="1156407"/>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1600" dirty="0"/>
              <a:t>LSM-tree</a:t>
            </a:r>
            <a:r>
              <a:rPr lang="zh-CN" altLang="en-US" sz="1600" dirty="0"/>
              <a:t>：</a:t>
            </a:r>
            <a:r>
              <a:rPr lang="en-US" altLang="zh-CN" sz="1600" dirty="0"/>
              <a:t> </a:t>
            </a:r>
            <a:r>
              <a:rPr lang="en-US" altLang="zh-CN" sz="1600" dirty="0" err="1"/>
              <a:t>LevelDB</a:t>
            </a:r>
            <a:r>
              <a:rPr lang="en-US" altLang="zh-CN" sz="1600" dirty="0"/>
              <a:t> </a:t>
            </a:r>
            <a:r>
              <a:rPr lang="zh-CN" altLang="en-US" sz="1600" dirty="0"/>
              <a:t>、</a:t>
            </a:r>
            <a:r>
              <a:rPr lang="en-US" altLang="zh-CN" sz="1600" dirty="0" err="1"/>
              <a:t>RocksDB</a:t>
            </a:r>
            <a:r>
              <a:rPr lang="en-US" altLang="zh-CN" sz="1600" dirty="0"/>
              <a:t> </a:t>
            </a:r>
            <a:r>
              <a:rPr lang="zh-CN" altLang="en-US" sz="1600" dirty="0"/>
              <a:t>、</a:t>
            </a:r>
            <a:r>
              <a:rPr lang="en-US" altLang="zh-CN" sz="1600" dirty="0"/>
              <a:t>MongoDB </a:t>
            </a:r>
            <a:r>
              <a:rPr lang="zh-CN" altLang="en-US" sz="1600" dirty="0"/>
              <a:t>、</a:t>
            </a:r>
            <a:r>
              <a:rPr lang="en-US" altLang="zh-CN" sz="1600" dirty="0" err="1"/>
              <a:t>Hbase</a:t>
            </a:r>
            <a:r>
              <a:rPr lang="zh-CN" altLang="en-US" sz="1600" dirty="0"/>
              <a:t>、</a:t>
            </a:r>
            <a:r>
              <a:rPr lang="en-US" altLang="zh-CN" sz="1600" dirty="0"/>
              <a:t>Cassandra</a:t>
            </a:r>
            <a:r>
              <a:rPr lang="zh-CN" altLang="en-US" sz="1600" dirty="0"/>
              <a:t>、</a:t>
            </a:r>
            <a:r>
              <a:rPr lang="en-US" altLang="zh-CN" sz="1600" dirty="0" err="1"/>
              <a:t>TiDB</a:t>
            </a:r>
            <a:r>
              <a:rPr lang="zh-CN" altLang="en-US" sz="1600" dirty="0"/>
              <a:t>等</a:t>
            </a:r>
            <a:endParaRPr lang="en-US" altLang="zh-CN" sz="1600" dirty="0"/>
          </a:p>
          <a:p>
            <a:pPr marL="342900" indent="-342900">
              <a:lnSpc>
                <a:spcPct val="150000"/>
              </a:lnSpc>
              <a:buFont typeface="Arial" panose="020B0604020202020204" pitchFamily="34" charset="0"/>
              <a:buChar char="•"/>
            </a:pPr>
            <a:r>
              <a:rPr lang="en-US" altLang="zh-CN" sz="1600" dirty="0"/>
              <a:t>B/</a:t>
            </a:r>
            <a:r>
              <a:rPr lang="en-US" altLang="zh-CN" sz="1600" dirty="0" err="1"/>
              <a:t>B+Tree</a:t>
            </a:r>
            <a:r>
              <a:rPr lang="zh-CN" altLang="en-US" sz="1600" dirty="0"/>
              <a:t>：</a:t>
            </a:r>
            <a:r>
              <a:rPr lang="en-US" altLang="zh-CN" sz="1600" dirty="0"/>
              <a:t> </a:t>
            </a:r>
            <a:r>
              <a:rPr lang="en-US" altLang="zh-CN" sz="1600" dirty="0" err="1"/>
              <a:t>KyotoCabinet</a:t>
            </a:r>
            <a:r>
              <a:rPr lang="zh-CN" altLang="en-US" sz="1600" dirty="0"/>
              <a:t>、</a:t>
            </a:r>
            <a:r>
              <a:rPr lang="en-US" altLang="zh-CN" sz="1600" dirty="0" err="1"/>
              <a:t>BerkeleyDB</a:t>
            </a:r>
            <a:r>
              <a:rPr lang="zh-CN" altLang="en-US" sz="1600" dirty="0"/>
              <a:t>、</a:t>
            </a:r>
            <a:r>
              <a:rPr lang="en-US" altLang="zh-CN" sz="1600" dirty="0" err="1"/>
              <a:t>InnoDB</a:t>
            </a:r>
            <a:r>
              <a:rPr lang="zh-CN" altLang="en-US" sz="1600" dirty="0"/>
              <a:t>等</a:t>
            </a:r>
            <a:endParaRPr lang="en-US" altLang="zh-CN" sz="1600" dirty="0"/>
          </a:p>
          <a:p>
            <a:pPr marL="342900" indent="-342900">
              <a:lnSpc>
                <a:spcPct val="150000"/>
              </a:lnSpc>
              <a:buFont typeface="Arial" panose="020B0604020202020204" pitchFamily="34" charset="0"/>
              <a:buChar char="•"/>
            </a:pPr>
            <a:r>
              <a:rPr lang="en-US" altLang="zh-CN" sz="1600" dirty="0" err="1"/>
              <a:t>HashTable</a:t>
            </a:r>
            <a:r>
              <a:rPr lang="zh-CN" altLang="en-US" sz="1600" dirty="0"/>
              <a:t>、</a:t>
            </a:r>
            <a:r>
              <a:rPr lang="en-US" altLang="zh-CN" sz="1600" dirty="0"/>
              <a:t>Radix tree</a:t>
            </a:r>
            <a:r>
              <a:rPr lang="zh-CN" altLang="en-US" sz="1600" dirty="0"/>
              <a:t>、</a:t>
            </a:r>
            <a:r>
              <a:rPr lang="en-US" altLang="zh-CN" sz="1600" dirty="0" err="1"/>
              <a:t>Trie</a:t>
            </a:r>
            <a:r>
              <a:rPr lang="en-US" altLang="zh-CN" sz="1600" dirty="0"/>
              <a:t> </a:t>
            </a:r>
            <a:r>
              <a:rPr lang="zh-CN" altLang="en-US" sz="1600" dirty="0"/>
              <a:t>和混合索引结构等</a:t>
            </a:r>
            <a:endParaRPr lang="en-US" altLang="zh-CN" sz="1600" dirty="0"/>
          </a:p>
        </p:txBody>
      </p:sp>
      <p:pic>
        <p:nvPicPr>
          <p:cNvPr id="14" name="图片 13" descr="图示&#10;&#10;描述已自动生成">
            <a:extLst>
              <a:ext uri="{FF2B5EF4-FFF2-40B4-BE49-F238E27FC236}">
                <a16:creationId xmlns:a16="http://schemas.microsoft.com/office/drawing/2014/main" id="{EBD75864-E6EF-144F-AC0A-D5EBDC18B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69" y="2376771"/>
            <a:ext cx="5471343" cy="2218364"/>
          </a:xfrm>
          <a:prstGeom prst="rect">
            <a:avLst/>
          </a:prstGeom>
        </p:spPr>
      </p:pic>
      <p:pic>
        <p:nvPicPr>
          <p:cNvPr id="1028" name="Picture 4">
            <a:extLst>
              <a:ext uri="{FF2B5EF4-FFF2-40B4-BE49-F238E27FC236}">
                <a16:creationId xmlns:a16="http://schemas.microsoft.com/office/drawing/2014/main" id="{189B3247-7604-1542-BDD7-7784CB76D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340" y="2298069"/>
            <a:ext cx="3908055" cy="17977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3EFD16F-CBBB-D548-B03A-CFE150CC77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1070" y="4226154"/>
            <a:ext cx="3662325" cy="22889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74BA912-C34A-6148-9941-8C3EF5D49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5378" y="4437781"/>
            <a:ext cx="2563792" cy="239970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55052D87-C3FA-2C46-9FA9-3EE529A5DC7A}"/>
              </a:ext>
            </a:extLst>
          </p:cNvPr>
          <p:cNvSpPr/>
          <p:nvPr/>
        </p:nvSpPr>
        <p:spPr>
          <a:xfrm>
            <a:off x="355553" y="5276195"/>
            <a:ext cx="1766104" cy="954107"/>
          </a:xfrm>
          <a:prstGeom prst="rect">
            <a:avLst/>
          </a:prstGeom>
        </p:spPr>
        <p:txBody>
          <a:bodyPr wrap="square">
            <a:spAutoFit/>
          </a:bodyPr>
          <a:lstStyle/>
          <a:p>
            <a:r>
              <a:rPr lang="zh-CN" altLang="en-US" sz="1400" i="1" dirty="0">
                <a:solidFill>
                  <a:srgbClr val="202122"/>
                </a:solidFill>
                <a:latin typeface="Arial" panose="020B0604020202020204" pitchFamily="34" charset="0"/>
              </a:rPr>
              <a:t>一个保存了</a:t>
            </a:r>
            <a:r>
              <a:rPr lang="en-US" altLang="zh-CN" sz="1400" i="1" dirty="0">
                <a:solidFill>
                  <a:srgbClr val="202122"/>
                </a:solidFill>
                <a:latin typeface="Arial" panose="020B0604020202020204" pitchFamily="34" charset="0"/>
              </a:rPr>
              <a:t>8</a:t>
            </a:r>
            <a:r>
              <a:rPr lang="zh-CN" altLang="en-US" sz="1400" i="1" dirty="0">
                <a:solidFill>
                  <a:srgbClr val="202122"/>
                </a:solidFill>
                <a:latin typeface="Arial" panose="020B0604020202020204" pitchFamily="34" charset="0"/>
              </a:rPr>
              <a:t>个键的</a:t>
            </a:r>
            <a:r>
              <a:rPr lang="en-US" altLang="zh-CN" sz="1400" i="1" dirty="0" err="1">
                <a:solidFill>
                  <a:srgbClr val="202122"/>
                </a:solidFill>
                <a:latin typeface="Arial" panose="020B0604020202020204" pitchFamily="34" charset="0"/>
              </a:rPr>
              <a:t>trie</a:t>
            </a:r>
            <a:r>
              <a:rPr lang="zh-CN" altLang="en-US" sz="1400" i="1" dirty="0">
                <a:solidFill>
                  <a:srgbClr val="202122"/>
                </a:solidFill>
                <a:latin typeface="Arial" panose="020B0604020202020204" pitchFamily="34" charset="0"/>
              </a:rPr>
              <a:t>结构，</a:t>
            </a:r>
            <a:r>
              <a:rPr lang="en-US" altLang="zh-CN" sz="1400" i="1" dirty="0">
                <a:solidFill>
                  <a:srgbClr val="202122"/>
                </a:solidFill>
                <a:latin typeface="Arial" panose="020B0604020202020204" pitchFamily="34" charset="0"/>
              </a:rPr>
              <a:t>"A", "to", "tea", "ted", "ten", "</a:t>
            </a:r>
            <a:r>
              <a:rPr lang="en-US" altLang="zh-CN" sz="1400" i="1" dirty="0" err="1">
                <a:solidFill>
                  <a:srgbClr val="202122"/>
                </a:solidFill>
                <a:latin typeface="Arial" panose="020B0604020202020204" pitchFamily="34" charset="0"/>
              </a:rPr>
              <a:t>i</a:t>
            </a:r>
            <a:r>
              <a:rPr lang="en-US" altLang="zh-CN" sz="1400" i="1" dirty="0">
                <a:solidFill>
                  <a:srgbClr val="202122"/>
                </a:solidFill>
                <a:latin typeface="Arial" panose="020B0604020202020204" pitchFamily="34" charset="0"/>
              </a:rPr>
              <a:t>", "in", "inn"</a:t>
            </a:r>
            <a:endParaRPr lang="zh-CN" altLang="en-US" sz="1400" i="1" dirty="0"/>
          </a:p>
        </p:txBody>
      </p:sp>
    </p:spTree>
    <p:extLst>
      <p:ext uri="{BB962C8B-B14F-4D97-AF65-F5344CB8AC3E}">
        <p14:creationId xmlns:p14="http://schemas.microsoft.com/office/powerpoint/2010/main" val="976474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i="1" dirty="0"/>
              <a:t>2-3</a:t>
            </a:r>
            <a:r>
              <a:rPr lang="zh-CN" altLang="en-US" i="1" dirty="0"/>
              <a:t> </a:t>
            </a:r>
            <a:r>
              <a:rPr lang="en-US" altLang="zh-CN" b="0" dirty="0"/>
              <a:t>Rethinking File Mapping for Persistent Memory</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8" name="矩形 7">
            <a:extLst>
              <a:ext uri="{FF2B5EF4-FFF2-40B4-BE49-F238E27FC236}">
                <a16:creationId xmlns:a16="http://schemas.microsoft.com/office/drawing/2014/main" id="{4BC01E5B-7549-EB46-B083-3649AECFBDE7}"/>
              </a:ext>
            </a:extLst>
          </p:cNvPr>
          <p:cNvSpPr/>
          <p:nvPr/>
        </p:nvSpPr>
        <p:spPr>
          <a:xfrm>
            <a:off x="669923" y="1243021"/>
            <a:ext cx="10152270" cy="1525739"/>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密西根大学</a:t>
            </a:r>
            <a:r>
              <a:rPr lang="en-US" altLang="zh-CN" sz="1600" dirty="0"/>
              <a:t>-</a:t>
            </a:r>
            <a:r>
              <a:rPr lang="en-US" altLang="zh-CN" sz="1600" dirty="0" err="1"/>
              <a:t>Youngjin</a:t>
            </a:r>
            <a:r>
              <a:rPr lang="en-US" altLang="zh-CN" sz="1600" dirty="0"/>
              <a:t> Kwon</a:t>
            </a:r>
            <a:r>
              <a:rPr lang="zh-CN" altLang="en-US" sz="1600" dirty="0"/>
              <a:t>团队</a:t>
            </a:r>
            <a:endParaRPr lang="en-US" altLang="zh-CN" sz="1600" dirty="0"/>
          </a:p>
          <a:p>
            <a:pPr marL="342900" indent="-342900">
              <a:lnSpc>
                <a:spcPct val="150000"/>
              </a:lnSpc>
              <a:buFont typeface="Arial" panose="020B0604020202020204" pitchFamily="34" charset="0"/>
              <a:buChar char="•"/>
            </a:pPr>
            <a:r>
              <a:rPr lang="zh-CN" altLang="en-US" sz="1600" dirty="0"/>
              <a:t>问题：</a:t>
            </a:r>
            <a:r>
              <a:rPr lang="en-US" altLang="zh-CN" sz="1600" dirty="0"/>
              <a:t>PM</a:t>
            </a:r>
            <a:r>
              <a:rPr lang="zh-CN" altLang="en-US" sz="1600" dirty="0"/>
              <a:t>大大提高了</a:t>
            </a:r>
            <a:r>
              <a:rPr lang="en-US" altLang="zh-CN" sz="1600" dirty="0"/>
              <a:t>IO</a:t>
            </a:r>
            <a:r>
              <a:rPr lang="zh-CN" altLang="en-US" sz="1600" dirty="0"/>
              <a:t>性能，这导致文件系统花费</a:t>
            </a:r>
            <a:r>
              <a:rPr lang="en-US" altLang="zh-CN" sz="1600" dirty="0"/>
              <a:t>IO</a:t>
            </a:r>
            <a:r>
              <a:rPr lang="zh-CN" altLang="en-US" sz="1600" dirty="0"/>
              <a:t>路径多达</a:t>
            </a:r>
            <a:r>
              <a:rPr lang="en-US" altLang="zh-CN" sz="1600" dirty="0">
                <a:solidFill>
                  <a:srgbClr val="FF0000"/>
                </a:solidFill>
              </a:rPr>
              <a:t>70</a:t>
            </a:r>
            <a:r>
              <a:rPr lang="zh-CN" altLang="en-US" sz="1600" dirty="0">
                <a:solidFill>
                  <a:srgbClr val="FF0000"/>
                </a:solidFill>
              </a:rPr>
              <a:t>％</a:t>
            </a:r>
            <a:r>
              <a:rPr lang="zh-CN" altLang="en-US" sz="1600" dirty="0"/>
              <a:t>来执行实际工作负载</a:t>
            </a:r>
            <a:r>
              <a:rPr lang="zh-CN" altLang="en-US" sz="1600" dirty="0">
                <a:solidFill>
                  <a:srgbClr val="FF0000"/>
                </a:solidFill>
              </a:rPr>
              <a:t>文件映射</a:t>
            </a:r>
            <a:endParaRPr lang="en-US" altLang="zh-CN" sz="1600" dirty="0">
              <a:solidFill>
                <a:srgbClr val="FF0000"/>
              </a:solidFill>
            </a:endParaRPr>
          </a:p>
          <a:p>
            <a:pPr marL="342900" indent="-342900">
              <a:lnSpc>
                <a:spcPct val="150000"/>
              </a:lnSpc>
              <a:buFont typeface="Arial" panose="020B0604020202020204" pitchFamily="34" charset="0"/>
              <a:buChar char="•"/>
            </a:pPr>
            <a:r>
              <a:rPr lang="zh-CN" altLang="en-US" sz="1600" dirty="0"/>
              <a:t>方法：提出一种基于哈希的文件映射方法。</a:t>
            </a:r>
            <a:r>
              <a:rPr lang="en-US" altLang="zh-CN" sz="1600" dirty="0" err="1"/>
              <a:t>HashFS</a:t>
            </a:r>
            <a:r>
              <a:rPr lang="zh-CN" altLang="en-US" sz="1600" dirty="0"/>
              <a:t>对所有映射和分配操作使用单个哈希操作；通过</a:t>
            </a:r>
            <a:r>
              <a:rPr lang="en-US" altLang="zh-CN" sz="1600" dirty="0"/>
              <a:t>SIMD</a:t>
            </a:r>
            <a:r>
              <a:rPr lang="zh-CN" altLang="en-US" sz="1600" dirty="0"/>
              <a:t>并行性预取映射并显式缓存转换，从而绕过文件系统缓存</a:t>
            </a:r>
            <a:endParaRPr lang="en-US" altLang="zh-CN" sz="1600" dirty="0"/>
          </a:p>
        </p:txBody>
      </p:sp>
      <p:pic>
        <p:nvPicPr>
          <p:cNvPr id="5" name="图片 4">
            <a:extLst>
              <a:ext uri="{FF2B5EF4-FFF2-40B4-BE49-F238E27FC236}">
                <a16:creationId xmlns:a16="http://schemas.microsoft.com/office/drawing/2014/main" id="{ABF20A92-7F90-2548-89A2-1DFB8C1D7366}"/>
              </a:ext>
            </a:extLst>
          </p:cNvPr>
          <p:cNvPicPr>
            <a:picLocks noChangeAspect="1"/>
          </p:cNvPicPr>
          <p:nvPr/>
        </p:nvPicPr>
        <p:blipFill rotWithShape="1">
          <a:blip r:embed="rId3"/>
          <a:srcRect t="-1" r="344" b="1023"/>
          <a:stretch/>
        </p:blipFill>
        <p:spPr>
          <a:xfrm>
            <a:off x="278804" y="3185970"/>
            <a:ext cx="6229572" cy="3054493"/>
          </a:xfrm>
          <a:prstGeom prst="rect">
            <a:avLst/>
          </a:prstGeom>
        </p:spPr>
      </p:pic>
      <p:pic>
        <p:nvPicPr>
          <p:cNvPr id="6" name="图片 5">
            <a:extLst>
              <a:ext uri="{FF2B5EF4-FFF2-40B4-BE49-F238E27FC236}">
                <a16:creationId xmlns:a16="http://schemas.microsoft.com/office/drawing/2014/main" id="{00418AAD-1433-3247-AD10-99FF09DBE035}"/>
              </a:ext>
            </a:extLst>
          </p:cNvPr>
          <p:cNvPicPr>
            <a:picLocks noChangeAspect="1"/>
          </p:cNvPicPr>
          <p:nvPr/>
        </p:nvPicPr>
        <p:blipFill>
          <a:blip r:embed="rId4"/>
          <a:stretch>
            <a:fillRect/>
          </a:stretch>
        </p:blipFill>
        <p:spPr>
          <a:xfrm>
            <a:off x="6884000" y="3072068"/>
            <a:ext cx="4856070" cy="1538755"/>
          </a:xfrm>
          <a:prstGeom prst="rect">
            <a:avLst/>
          </a:prstGeom>
        </p:spPr>
      </p:pic>
      <p:pic>
        <p:nvPicPr>
          <p:cNvPr id="7" name="图片 6">
            <a:extLst>
              <a:ext uri="{FF2B5EF4-FFF2-40B4-BE49-F238E27FC236}">
                <a16:creationId xmlns:a16="http://schemas.microsoft.com/office/drawing/2014/main" id="{55526014-AE52-1345-B109-90783BC53A86}"/>
              </a:ext>
            </a:extLst>
          </p:cNvPr>
          <p:cNvPicPr>
            <a:picLocks noChangeAspect="1"/>
          </p:cNvPicPr>
          <p:nvPr/>
        </p:nvPicPr>
        <p:blipFill>
          <a:blip r:embed="rId5"/>
          <a:stretch>
            <a:fillRect/>
          </a:stretch>
        </p:blipFill>
        <p:spPr>
          <a:xfrm>
            <a:off x="6791662" y="4914131"/>
            <a:ext cx="5121534" cy="1150345"/>
          </a:xfrm>
          <a:prstGeom prst="rect">
            <a:avLst/>
          </a:prstGeom>
        </p:spPr>
      </p:pic>
      <p:sp>
        <p:nvSpPr>
          <p:cNvPr id="10" name="矩形 9">
            <a:extLst>
              <a:ext uri="{FF2B5EF4-FFF2-40B4-BE49-F238E27FC236}">
                <a16:creationId xmlns:a16="http://schemas.microsoft.com/office/drawing/2014/main" id="{52430E31-9064-E240-9D9A-CDE334512177}"/>
              </a:ext>
            </a:extLst>
          </p:cNvPr>
          <p:cNvSpPr/>
          <p:nvPr/>
        </p:nvSpPr>
        <p:spPr>
          <a:xfrm>
            <a:off x="6065939" y="5792514"/>
            <a:ext cx="323645" cy="29532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1468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i="1" dirty="0"/>
              <a:t>2-4</a:t>
            </a:r>
            <a:r>
              <a:rPr lang="zh-CN" altLang="en-US" i="1" dirty="0"/>
              <a:t> </a:t>
            </a:r>
            <a:r>
              <a:rPr lang="en-US" altLang="zh-CN" sz="2400" b="0" dirty="0" err="1"/>
              <a:t>pFSCK</a:t>
            </a:r>
            <a:r>
              <a:rPr lang="en-US" altLang="zh-CN" sz="2400" b="0" dirty="0"/>
              <a:t>: Accelerating File System Checking and Repair for Modern Storage</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8" name="矩形 7">
            <a:extLst>
              <a:ext uri="{FF2B5EF4-FFF2-40B4-BE49-F238E27FC236}">
                <a16:creationId xmlns:a16="http://schemas.microsoft.com/office/drawing/2014/main" id="{4BC01E5B-7549-EB46-B083-3649AECFBDE7}"/>
              </a:ext>
            </a:extLst>
          </p:cNvPr>
          <p:cNvSpPr/>
          <p:nvPr/>
        </p:nvSpPr>
        <p:spPr>
          <a:xfrm>
            <a:off x="669923" y="1243021"/>
            <a:ext cx="10152270"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罗格斯大学</a:t>
            </a:r>
            <a:r>
              <a:rPr lang="en-US" altLang="zh-CN" sz="1600" dirty="0"/>
              <a:t>-</a:t>
            </a:r>
            <a:r>
              <a:rPr lang="en-US" altLang="zh-CN" sz="1600" dirty="0" err="1"/>
              <a:t>Sudarsun</a:t>
            </a:r>
            <a:r>
              <a:rPr lang="en-US" altLang="zh-CN" sz="1600" dirty="0"/>
              <a:t> Kannan</a:t>
            </a:r>
            <a:r>
              <a:rPr lang="zh-CN" altLang="en-US" sz="1600" dirty="0"/>
              <a:t>团队</a:t>
            </a:r>
            <a:endParaRPr lang="en-US" altLang="zh-CN" sz="1600" dirty="0"/>
          </a:p>
          <a:p>
            <a:pPr marL="342900" indent="-342900">
              <a:lnSpc>
                <a:spcPct val="150000"/>
              </a:lnSpc>
              <a:buFont typeface="Arial" panose="020B0604020202020204" pitchFamily="34" charset="0"/>
              <a:buChar char="•"/>
            </a:pPr>
            <a:r>
              <a:rPr lang="zh-CN" altLang="en-US" sz="1600" dirty="0"/>
              <a:t>基于这是一种并行文件系统检查和恢复（</a:t>
            </a:r>
            <a:r>
              <a:rPr lang="en-US" altLang="zh-CN" sz="1600" dirty="0"/>
              <a:t>C/R</a:t>
            </a:r>
            <a:r>
              <a:rPr lang="zh-CN" altLang="en-US" sz="1600" dirty="0"/>
              <a:t>）工具，旨在利用现代存储设备中的计算和存储并行性</a:t>
            </a:r>
            <a:endParaRPr lang="en-US" altLang="zh-CN" sz="1600" dirty="0"/>
          </a:p>
          <a:p>
            <a:pPr marL="342900" indent="-342900">
              <a:lnSpc>
                <a:spcPct val="150000"/>
              </a:lnSpc>
              <a:buFont typeface="Arial" panose="020B0604020202020204" pitchFamily="34" charset="0"/>
              <a:buChar char="•"/>
            </a:pPr>
            <a:r>
              <a:rPr lang="zh-CN" altLang="en-US" sz="1600" dirty="0"/>
              <a:t>流水线并行化设计，每个线程</a:t>
            </a:r>
            <a:r>
              <a:rPr lang="en-US" altLang="zh-CN" sz="1600" dirty="0"/>
              <a:t>IO</a:t>
            </a:r>
            <a:r>
              <a:rPr lang="zh-CN" altLang="en-US" sz="1600" dirty="0"/>
              <a:t>缓存管理</a:t>
            </a:r>
            <a:endParaRPr lang="en-US" altLang="zh-CN" sz="1600" dirty="0"/>
          </a:p>
        </p:txBody>
      </p:sp>
      <p:pic>
        <p:nvPicPr>
          <p:cNvPr id="5" name="图片 4">
            <a:extLst>
              <a:ext uri="{FF2B5EF4-FFF2-40B4-BE49-F238E27FC236}">
                <a16:creationId xmlns:a16="http://schemas.microsoft.com/office/drawing/2014/main" id="{1931868E-56BC-9745-8A97-C42C420E489C}"/>
              </a:ext>
            </a:extLst>
          </p:cNvPr>
          <p:cNvPicPr>
            <a:picLocks noChangeAspect="1"/>
          </p:cNvPicPr>
          <p:nvPr/>
        </p:nvPicPr>
        <p:blipFill>
          <a:blip r:embed="rId2"/>
          <a:stretch>
            <a:fillRect/>
          </a:stretch>
        </p:blipFill>
        <p:spPr>
          <a:xfrm>
            <a:off x="375881" y="2985089"/>
            <a:ext cx="5720119" cy="2456388"/>
          </a:xfrm>
          <a:prstGeom prst="rect">
            <a:avLst/>
          </a:prstGeom>
        </p:spPr>
      </p:pic>
      <p:pic>
        <p:nvPicPr>
          <p:cNvPr id="6" name="图片 5">
            <a:extLst>
              <a:ext uri="{FF2B5EF4-FFF2-40B4-BE49-F238E27FC236}">
                <a16:creationId xmlns:a16="http://schemas.microsoft.com/office/drawing/2014/main" id="{B17E6435-7910-A347-AB3B-AEE7DAD9282A}"/>
              </a:ext>
            </a:extLst>
          </p:cNvPr>
          <p:cNvPicPr>
            <a:picLocks noChangeAspect="1"/>
          </p:cNvPicPr>
          <p:nvPr/>
        </p:nvPicPr>
        <p:blipFill>
          <a:blip r:embed="rId3"/>
          <a:stretch>
            <a:fillRect/>
          </a:stretch>
        </p:blipFill>
        <p:spPr>
          <a:xfrm>
            <a:off x="6096000" y="3401998"/>
            <a:ext cx="5873154" cy="1622571"/>
          </a:xfrm>
          <a:prstGeom prst="rect">
            <a:avLst/>
          </a:prstGeom>
        </p:spPr>
      </p:pic>
    </p:spTree>
    <p:extLst>
      <p:ext uri="{BB962C8B-B14F-4D97-AF65-F5344CB8AC3E}">
        <p14:creationId xmlns:p14="http://schemas.microsoft.com/office/powerpoint/2010/main" val="2085153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i="1" dirty="0"/>
              <a:t>2-5</a:t>
            </a:r>
            <a:r>
              <a:rPr lang="zh-CN" altLang="en-US" i="1" dirty="0"/>
              <a:t> </a:t>
            </a:r>
            <a:r>
              <a:rPr lang="en-US" altLang="zh-CN" sz="2400" b="0" dirty="0"/>
              <a:t>Pattern-Guided File Compression with User-Experience Enhancement for Log-Structured File System on Mobile Devices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8" name="矩形 7">
            <a:extLst>
              <a:ext uri="{FF2B5EF4-FFF2-40B4-BE49-F238E27FC236}">
                <a16:creationId xmlns:a16="http://schemas.microsoft.com/office/drawing/2014/main" id="{4BC01E5B-7549-EB46-B083-3649AECFBDE7}"/>
              </a:ext>
            </a:extLst>
          </p:cNvPr>
          <p:cNvSpPr/>
          <p:nvPr/>
        </p:nvSpPr>
        <p:spPr>
          <a:xfrm>
            <a:off x="669922" y="1243021"/>
            <a:ext cx="10604091" cy="1525739"/>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南京理工大学</a:t>
            </a:r>
            <a:r>
              <a:rPr lang="en-US" altLang="zh-CN" sz="1600" dirty="0"/>
              <a:t>-Cheng</a:t>
            </a:r>
            <a:r>
              <a:rPr lang="zh-CN" altLang="en-US" sz="1600" dirty="0"/>
              <a:t> </a:t>
            </a:r>
            <a:r>
              <a:rPr lang="en-US" altLang="zh-CN" sz="1600" dirty="0"/>
              <a:t>Ji</a:t>
            </a:r>
            <a:r>
              <a:rPr lang="zh-CN" altLang="en-US" sz="1600" dirty="0"/>
              <a:t>团队</a:t>
            </a:r>
            <a:endParaRPr lang="en-US" altLang="zh-CN" sz="1600" dirty="0"/>
          </a:p>
          <a:p>
            <a:pPr marL="342900" indent="-342900">
              <a:lnSpc>
                <a:spcPct val="150000"/>
              </a:lnSpc>
              <a:buFont typeface="Arial" panose="020B0604020202020204" pitchFamily="34" charset="0"/>
              <a:buChar char="•"/>
            </a:pPr>
            <a:r>
              <a:rPr lang="zh-CN" altLang="en-US" sz="1600" dirty="0"/>
              <a:t>问题：移动应用程序的</a:t>
            </a:r>
            <a:r>
              <a:rPr lang="zh-CN" altLang="en-US" sz="1600" dirty="0">
                <a:solidFill>
                  <a:srgbClr val="FF0000"/>
                </a:solidFill>
              </a:rPr>
              <a:t>高写入压力</a:t>
            </a:r>
            <a:r>
              <a:rPr lang="zh-CN" altLang="en-US" sz="1600" dirty="0"/>
              <a:t>会严重影响基于闪存的移动存储的寿命</a:t>
            </a:r>
            <a:endParaRPr lang="en-US" altLang="zh-CN" sz="1600" dirty="0"/>
          </a:p>
          <a:p>
            <a:pPr marL="342900" indent="-342900">
              <a:lnSpc>
                <a:spcPct val="150000"/>
              </a:lnSpc>
              <a:buFont typeface="Arial" panose="020B0604020202020204" pitchFamily="34" charset="0"/>
              <a:buChar char="•"/>
            </a:pPr>
            <a:r>
              <a:rPr lang="zh-CN" altLang="en-US" sz="1600" dirty="0"/>
              <a:t>方法：提出文件访问模式引导的</a:t>
            </a:r>
            <a:r>
              <a:rPr lang="zh-CN" altLang="en-US" sz="1600" dirty="0">
                <a:solidFill>
                  <a:srgbClr val="FF0000"/>
                </a:solidFill>
              </a:rPr>
              <a:t>压缩</a:t>
            </a:r>
            <a:r>
              <a:rPr lang="zh-CN" altLang="en-US" sz="1600" dirty="0"/>
              <a:t>，减少写入压力并节省空间而又不牺牲用户感知的延迟</a:t>
            </a:r>
            <a:endParaRPr lang="en-US" altLang="zh-CN" sz="1600" dirty="0"/>
          </a:p>
          <a:p>
            <a:pPr marL="342900" indent="-342900">
              <a:lnSpc>
                <a:spcPct val="150000"/>
              </a:lnSpc>
              <a:buFont typeface="Arial" panose="020B0604020202020204" pitchFamily="34" charset="0"/>
              <a:buChar char="•"/>
            </a:pPr>
            <a:r>
              <a:rPr lang="zh-CN" altLang="en-US" sz="1600" dirty="0"/>
              <a:t>前台压缩处理主要用于写入的文件，以减少写入压力；而后台压缩则打包随机读取的文件块，以提高读取性能</a:t>
            </a:r>
            <a:endParaRPr lang="en-US" altLang="zh-CN" sz="1600" dirty="0"/>
          </a:p>
        </p:txBody>
      </p:sp>
      <p:pic>
        <p:nvPicPr>
          <p:cNvPr id="5" name="图片 4">
            <a:extLst>
              <a:ext uri="{FF2B5EF4-FFF2-40B4-BE49-F238E27FC236}">
                <a16:creationId xmlns:a16="http://schemas.microsoft.com/office/drawing/2014/main" id="{CDC747C4-5F2B-904C-B79D-B4B99E81C01D}"/>
              </a:ext>
            </a:extLst>
          </p:cNvPr>
          <p:cNvPicPr>
            <a:picLocks noChangeAspect="1"/>
          </p:cNvPicPr>
          <p:nvPr/>
        </p:nvPicPr>
        <p:blipFill>
          <a:blip r:embed="rId2"/>
          <a:stretch>
            <a:fillRect/>
          </a:stretch>
        </p:blipFill>
        <p:spPr>
          <a:xfrm>
            <a:off x="669922" y="2803704"/>
            <a:ext cx="5074661" cy="3643140"/>
          </a:xfrm>
          <a:prstGeom prst="rect">
            <a:avLst/>
          </a:prstGeom>
        </p:spPr>
      </p:pic>
      <p:pic>
        <p:nvPicPr>
          <p:cNvPr id="6" name="图片 5">
            <a:extLst>
              <a:ext uri="{FF2B5EF4-FFF2-40B4-BE49-F238E27FC236}">
                <a16:creationId xmlns:a16="http://schemas.microsoft.com/office/drawing/2014/main" id="{280AA704-B0C5-6C43-90F1-52AEE7245797}"/>
              </a:ext>
            </a:extLst>
          </p:cNvPr>
          <p:cNvPicPr>
            <a:picLocks noChangeAspect="1"/>
          </p:cNvPicPr>
          <p:nvPr/>
        </p:nvPicPr>
        <p:blipFill>
          <a:blip r:embed="rId3"/>
          <a:stretch>
            <a:fillRect/>
          </a:stretch>
        </p:blipFill>
        <p:spPr>
          <a:xfrm>
            <a:off x="5773270" y="3040409"/>
            <a:ext cx="6157782" cy="2795557"/>
          </a:xfrm>
          <a:prstGeom prst="rect">
            <a:avLst/>
          </a:prstGeom>
        </p:spPr>
      </p:pic>
    </p:spTree>
    <p:extLst>
      <p:ext uri="{BB962C8B-B14F-4D97-AF65-F5344CB8AC3E}">
        <p14:creationId xmlns:p14="http://schemas.microsoft.com/office/powerpoint/2010/main" val="3769902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77AB4-8985-4ABB-865F-076D7634F613}"/>
              </a:ext>
            </a:extLst>
          </p:cNvPr>
          <p:cNvSpPr>
            <a:spLocks noGrp="1"/>
          </p:cNvSpPr>
          <p:nvPr>
            <p:ph type="title"/>
          </p:nvPr>
        </p:nvSpPr>
        <p:spPr/>
        <p:txBody>
          <a:bodyPr/>
          <a:lstStyle/>
          <a:p>
            <a:r>
              <a:rPr lang="zh-CN" altLang="en-US" dirty="0"/>
              <a:t>主题</a:t>
            </a:r>
            <a:r>
              <a:rPr lang="en-US" altLang="zh-CN" dirty="0"/>
              <a:t>3:</a:t>
            </a:r>
            <a:r>
              <a:rPr lang="zh-CN" altLang="en-US" dirty="0"/>
              <a:t> </a:t>
            </a:r>
            <a:r>
              <a:rPr lang="en-US" altLang="zh-CN" b="0" dirty="0"/>
              <a:t>Transactions, Deduplication, and More</a:t>
            </a:r>
            <a:endParaRPr lang="zh-CN" altLang="en-US" b="0" dirty="0"/>
          </a:p>
        </p:txBody>
      </p:sp>
      <p:sp>
        <p:nvSpPr>
          <p:cNvPr id="4" name="灯片编号占位符 3">
            <a:extLst>
              <a:ext uri="{FF2B5EF4-FFF2-40B4-BE49-F238E27FC236}">
                <a16:creationId xmlns:a16="http://schemas.microsoft.com/office/drawing/2014/main" id="{C0F24206-CF87-40D9-B583-1052AF47985C}"/>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37" name="矩形 36">
            <a:extLst>
              <a:ext uri="{FF2B5EF4-FFF2-40B4-BE49-F238E27FC236}">
                <a16:creationId xmlns:a16="http://schemas.microsoft.com/office/drawing/2014/main" id="{C0E14913-8CE5-5E43-8B18-7AE33BF0CE48}"/>
              </a:ext>
            </a:extLst>
          </p:cNvPr>
          <p:cNvSpPr/>
          <p:nvPr/>
        </p:nvSpPr>
        <p:spPr>
          <a:xfrm>
            <a:off x="669924" y="1324301"/>
            <a:ext cx="10264548"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err="1"/>
              <a:t>ArchTM</a:t>
            </a:r>
            <a:r>
              <a:rPr lang="en-US" altLang="zh-CN" dirty="0"/>
              <a:t>: Architecture-Aware, High Performance Transaction for Persistent Memory</a:t>
            </a:r>
          </a:p>
          <a:p>
            <a:pPr marL="800100" lvl="1" indent="-342900">
              <a:lnSpc>
                <a:spcPct val="150000"/>
              </a:lnSpc>
              <a:buFont typeface="Wingdings" pitchFamily="2" charset="2"/>
              <a:buChar char="ü"/>
            </a:pPr>
            <a:r>
              <a:rPr lang="zh-CN" altLang="en-US" sz="1600" dirty="0"/>
              <a:t>加州大学</a:t>
            </a:r>
            <a:r>
              <a:rPr lang="en-US" altLang="zh-CN" sz="1600" dirty="0"/>
              <a:t>-Kai Wu</a:t>
            </a:r>
            <a:r>
              <a:rPr lang="zh-CN" altLang="en-US" sz="1600" dirty="0"/>
              <a:t>团队，提出支持体系结构的、用于持久内存</a:t>
            </a:r>
            <a:r>
              <a:rPr lang="en-US" altLang="zh-CN" sz="1600" dirty="0"/>
              <a:t>PM</a:t>
            </a:r>
            <a:r>
              <a:rPr lang="zh-CN" altLang="en-US" sz="1600" dirty="0"/>
              <a:t>的高性能事务机制 </a:t>
            </a:r>
            <a:r>
              <a:rPr lang="en-US" altLang="zh-CN" sz="1600" dirty="0">
                <a:solidFill>
                  <a:srgbClr val="FF0000"/>
                </a:solidFill>
              </a:rPr>
              <a:t>&amp;</a:t>
            </a:r>
            <a:endParaRPr lang="en-US" altLang="zh-CN" sz="1600" dirty="0"/>
          </a:p>
        </p:txBody>
      </p:sp>
      <p:sp>
        <p:nvSpPr>
          <p:cNvPr id="3" name="矩形 2">
            <a:extLst>
              <a:ext uri="{FF2B5EF4-FFF2-40B4-BE49-F238E27FC236}">
                <a16:creationId xmlns:a16="http://schemas.microsoft.com/office/drawing/2014/main" id="{86422E15-22D2-8E4E-B493-D8EE503953A1}"/>
              </a:ext>
            </a:extLst>
          </p:cNvPr>
          <p:cNvSpPr/>
          <p:nvPr/>
        </p:nvSpPr>
        <p:spPr>
          <a:xfrm>
            <a:off x="669924" y="2323304"/>
            <a:ext cx="9185276"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SPHT: Scalable Persistent Hardware Transactions</a:t>
            </a:r>
          </a:p>
          <a:p>
            <a:pPr marL="800100" lvl="1" indent="-342900">
              <a:lnSpc>
                <a:spcPct val="150000"/>
              </a:lnSpc>
              <a:buFont typeface="Wingdings" pitchFamily="2" charset="2"/>
              <a:buChar char="ü"/>
            </a:pPr>
            <a:r>
              <a:rPr lang="zh-CN" altLang="en-US" sz="1600" dirty="0"/>
              <a:t>葡萄牙</a:t>
            </a:r>
            <a:r>
              <a:rPr lang="en-US" altLang="zh-CN" sz="1600" dirty="0"/>
              <a:t>INESC-ID </a:t>
            </a:r>
            <a:r>
              <a:rPr lang="zh-CN" altLang="en-US" sz="1600" dirty="0"/>
              <a:t>研究所</a:t>
            </a:r>
            <a:r>
              <a:rPr lang="en-US" altLang="zh-CN" sz="1600" dirty="0"/>
              <a:t>Daniel Castro</a:t>
            </a:r>
            <a:r>
              <a:rPr lang="zh-CN" altLang="en-US" sz="1600" dirty="0"/>
              <a:t>，提出用于</a:t>
            </a:r>
            <a:r>
              <a:rPr lang="en-US" altLang="zh-CN" sz="1600" dirty="0"/>
              <a:t>PM</a:t>
            </a:r>
            <a:r>
              <a:rPr lang="zh-CN" altLang="en-US" sz="1600" dirty="0"/>
              <a:t>的高可扩展事务机制 </a:t>
            </a:r>
            <a:r>
              <a:rPr lang="en-US" altLang="zh-CN" sz="1600" dirty="0">
                <a:solidFill>
                  <a:srgbClr val="FF0000"/>
                </a:solidFill>
              </a:rPr>
              <a:t>&amp;</a:t>
            </a:r>
          </a:p>
        </p:txBody>
      </p:sp>
      <p:sp>
        <p:nvSpPr>
          <p:cNvPr id="42" name="矩形 41">
            <a:extLst>
              <a:ext uri="{FF2B5EF4-FFF2-40B4-BE49-F238E27FC236}">
                <a16:creationId xmlns:a16="http://schemas.microsoft.com/office/drawing/2014/main" id="{51E104B1-00D6-0746-851C-A2EA845FBE5E}"/>
              </a:ext>
            </a:extLst>
          </p:cNvPr>
          <p:cNvSpPr/>
          <p:nvPr/>
        </p:nvSpPr>
        <p:spPr>
          <a:xfrm>
            <a:off x="669923" y="5321510"/>
            <a:ext cx="9909471"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err="1"/>
              <a:t>CheckFreq</a:t>
            </a:r>
            <a:r>
              <a:rPr lang="en-US" altLang="zh-CN" dirty="0"/>
              <a:t>: Frequent, Fine-Grained DNN Checkpointing</a:t>
            </a:r>
          </a:p>
          <a:p>
            <a:pPr marL="800100" lvl="1" indent="-342900">
              <a:lnSpc>
                <a:spcPct val="150000"/>
              </a:lnSpc>
              <a:buFont typeface="Wingdings" pitchFamily="2" charset="2"/>
              <a:buChar char="ü"/>
            </a:pPr>
            <a:r>
              <a:rPr lang="zh-CN" altLang="en-US" sz="1600" dirty="0"/>
              <a:t>德州大学奥斯汀分校</a:t>
            </a:r>
            <a:r>
              <a:rPr lang="en-US" altLang="zh-CN" sz="1600" dirty="0"/>
              <a:t>-Vijay Chidambaram</a:t>
            </a:r>
            <a:r>
              <a:rPr lang="zh-CN" altLang="en-US" sz="1600" dirty="0"/>
              <a:t>团队，面向</a:t>
            </a:r>
            <a:r>
              <a:rPr lang="en-US" altLang="zh-CN" sz="1600" dirty="0"/>
              <a:t>DNN</a:t>
            </a:r>
            <a:r>
              <a:rPr lang="zh-CN" altLang="en-US" sz="1600" dirty="0"/>
              <a:t>的频繁的、细粒度的</a:t>
            </a:r>
            <a:r>
              <a:rPr lang="en-US" altLang="zh-CN" sz="1600" dirty="0"/>
              <a:t>Checkpoint</a:t>
            </a:r>
            <a:r>
              <a:rPr lang="zh-CN" altLang="en-US" sz="1600" dirty="0"/>
              <a:t>方式 </a:t>
            </a:r>
            <a:r>
              <a:rPr lang="en-US" altLang="zh-CN" sz="1600" dirty="0">
                <a:solidFill>
                  <a:srgbClr val="FF0000"/>
                </a:solidFill>
              </a:rPr>
              <a:t>#</a:t>
            </a:r>
          </a:p>
        </p:txBody>
      </p:sp>
      <p:sp>
        <p:nvSpPr>
          <p:cNvPr id="8" name="矩形 7">
            <a:extLst>
              <a:ext uri="{FF2B5EF4-FFF2-40B4-BE49-F238E27FC236}">
                <a16:creationId xmlns:a16="http://schemas.microsoft.com/office/drawing/2014/main" id="{5201A01E-96D0-2E43-80AE-E0566ED09EE4}"/>
              </a:ext>
            </a:extLst>
          </p:cNvPr>
          <p:cNvSpPr/>
          <p:nvPr/>
        </p:nvSpPr>
        <p:spPr>
          <a:xfrm>
            <a:off x="669924" y="3322706"/>
            <a:ext cx="9185276"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The Dilemma between Deduplication and Locality: Can Both be Achieved?</a:t>
            </a:r>
          </a:p>
          <a:p>
            <a:pPr marL="800100" lvl="1" indent="-342900">
              <a:lnSpc>
                <a:spcPct val="150000"/>
              </a:lnSpc>
              <a:buFont typeface="Wingdings" pitchFamily="2" charset="2"/>
              <a:buChar char="ü"/>
            </a:pPr>
            <a:r>
              <a:rPr lang="zh-CN" altLang="en-US" sz="1600" dirty="0"/>
              <a:t>哈尔滨工业大学</a:t>
            </a:r>
            <a:r>
              <a:rPr lang="en-US" altLang="zh-CN" sz="1600" dirty="0"/>
              <a:t>-</a:t>
            </a:r>
            <a:r>
              <a:rPr lang="en-US" altLang="zh-CN" sz="1600" dirty="0" err="1"/>
              <a:t>Xiangyu</a:t>
            </a:r>
            <a:r>
              <a:rPr lang="en-US" altLang="zh-CN" sz="1600" dirty="0"/>
              <a:t> Zou</a:t>
            </a:r>
            <a:r>
              <a:rPr lang="zh-CN" altLang="en-US" sz="1600" dirty="0"/>
              <a:t> </a:t>
            </a:r>
            <a:r>
              <a:rPr lang="en-US" altLang="zh-CN" sz="1600" dirty="0"/>
              <a:t>&amp;&amp;</a:t>
            </a:r>
            <a:r>
              <a:rPr lang="zh-CN" altLang="en-US" sz="1600" dirty="0"/>
              <a:t> 戴尔，友好的重复数据删除框架，并保证局部性 </a:t>
            </a:r>
            <a:r>
              <a:rPr lang="en-US" altLang="zh-CN" sz="1600" dirty="0">
                <a:solidFill>
                  <a:srgbClr val="FF0000"/>
                </a:solidFill>
              </a:rPr>
              <a:t>#</a:t>
            </a:r>
          </a:p>
        </p:txBody>
      </p:sp>
      <p:sp>
        <p:nvSpPr>
          <p:cNvPr id="9" name="矩形 8">
            <a:extLst>
              <a:ext uri="{FF2B5EF4-FFF2-40B4-BE49-F238E27FC236}">
                <a16:creationId xmlns:a16="http://schemas.microsoft.com/office/drawing/2014/main" id="{181144CA-E9A2-A849-B886-3F2F1F1CAD4C}"/>
              </a:ext>
            </a:extLst>
          </p:cNvPr>
          <p:cNvSpPr/>
          <p:nvPr/>
        </p:nvSpPr>
        <p:spPr>
          <a:xfrm>
            <a:off x="669923" y="4322108"/>
            <a:ext cx="10850563"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Remap-SSD: Safely and Efficiently Exploiting SSD Address Remapping to Eliminate Duplicate Writes</a:t>
            </a:r>
          </a:p>
          <a:p>
            <a:pPr marL="800100" lvl="1" indent="-342900">
              <a:lnSpc>
                <a:spcPct val="150000"/>
              </a:lnSpc>
              <a:buFont typeface="Wingdings" pitchFamily="2" charset="2"/>
              <a:buChar char="ü"/>
            </a:pPr>
            <a:r>
              <a:rPr lang="zh-CN" altLang="en-US" sz="1600" dirty="0"/>
              <a:t>华中科技大学谢长生</a:t>
            </a:r>
            <a:r>
              <a:rPr lang="en-US" altLang="zh-CN" sz="1600" dirty="0"/>
              <a:t>-</a:t>
            </a:r>
            <a:r>
              <a:rPr lang="zh-CN" altLang="en-US" sz="1600" dirty="0"/>
              <a:t>吴非团队，基于</a:t>
            </a:r>
            <a:r>
              <a:rPr lang="en-US" altLang="zh-CN" sz="1600" dirty="0"/>
              <a:t>NVM</a:t>
            </a:r>
            <a:r>
              <a:rPr lang="zh-CN" altLang="en-US" sz="1600" dirty="0"/>
              <a:t>混合架构，利用</a:t>
            </a:r>
            <a:r>
              <a:rPr lang="en-US" altLang="zh-CN" sz="1600" dirty="0"/>
              <a:t>SSD</a:t>
            </a:r>
            <a:r>
              <a:rPr lang="zh-CN" altLang="en-US" sz="1600" dirty="0"/>
              <a:t>地址重映射消除重复写 </a:t>
            </a:r>
            <a:r>
              <a:rPr lang="en-US" altLang="zh-CN" sz="1600" dirty="0">
                <a:solidFill>
                  <a:srgbClr val="FF0000"/>
                </a:solidFill>
              </a:rPr>
              <a:t>&amp;</a:t>
            </a:r>
            <a:endParaRPr lang="en-US" altLang="zh-CN" sz="1600" dirty="0"/>
          </a:p>
        </p:txBody>
      </p:sp>
    </p:spTree>
    <p:extLst>
      <p:ext uri="{BB962C8B-B14F-4D97-AF65-F5344CB8AC3E}">
        <p14:creationId xmlns:p14="http://schemas.microsoft.com/office/powerpoint/2010/main" val="135637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77AB4-8985-4ABB-865F-076D7634F613}"/>
              </a:ext>
            </a:extLst>
          </p:cNvPr>
          <p:cNvSpPr>
            <a:spLocks noGrp="1"/>
          </p:cNvSpPr>
          <p:nvPr>
            <p:ph type="title"/>
          </p:nvPr>
        </p:nvSpPr>
        <p:spPr/>
        <p:txBody>
          <a:bodyPr/>
          <a:lstStyle/>
          <a:p>
            <a:r>
              <a:rPr lang="zh-CN" altLang="en-US" dirty="0"/>
              <a:t>主题</a:t>
            </a:r>
            <a:r>
              <a:rPr lang="en-US" altLang="zh-CN" dirty="0"/>
              <a:t>4:</a:t>
            </a:r>
            <a:r>
              <a:rPr lang="zh-CN" altLang="en-US" dirty="0"/>
              <a:t> </a:t>
            </a:r>
            <a:r>
              <a:rPr lang="en-US" altLang="zh-CN" b="0" dirty="0"/>
              <a:t>Cloud and Distributed Systems</a:t>
            </a:r>
            <a:endParaRPr lang="zh-CN" altLang="en-US" b="0" dirty="0"/>
          </a:p>
        </p:txBody>
      </p:sp>
      <p:sp>
        <p:nvSpPr>
          <p:cNvPr id="4" name="灯片编号占位符 3">
            <a:extLst>
              <a:ext uri="{FF2B5EF4-FFF2-40B4-BE49-F238E27FC236}">
                <a16:creationId xmlns:a16="http://schemas.microsoft.com/office/drawing/2014/main" id="{C0F24206-CF87-40D9-B583-1052AF47985C}"/>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37" name="矩形 36">
            <a:extLst>
              <a:ext uri="{FF2B5EF4-FFF2-40B4-BE49-F238E27FC236}">
                <a16:creationId xmlns:a16="http://schemas.microsoft.com/office/drawing/2014/main" id="{C0E14913-8CE5-5E43-8B18-7AE33BF0CE48}"/>
              </a:ext>
            </a:extLst>
          </p:cNvPr>
          <p:cNvSpPr/>
          <p:nvPr/>
        </p:nvSpPr>
        <p:spPr>
          <a:xfrm>
            <a:off x="669924" y="1324301"/>
            <a:ext cx="10264548" cy="128746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solidFill>
                  <a:srgbClr val="FF0000"/>
                </a:solidFill>
              </a:rPr>
              <a:t>Facebook's Tectonic Filesystem: Efficiency from </a:t>
            </a:r>
            <a:r>
              <a:rPr lang="en-US" altLang="zh-CN" dirty="0" err="1">
                <a:solidFill>
                  <a:srgbClr val="FF0000"/>
                </a:solidFill>
              </a:rPr>
              <a:t>Exascale</a:t>
            </a:r>
            <a:endParaRPr lang="en-US" altLang="zh-CN" dirty="0">
              <a:solidFill>
                <a:srgbClr val="FF0000"/>
              </a:solidFill>
            </a:endParaRPr>
          </a:p>
          <a:p>
            <a:pPr marL="800100" lvl="1" indent="-342900">
              <a:lnSpc>
                <a:spcPct val="150000"/>
              </a:lnSpc>
              <a:buFont typeface="Wingdings" pitchFamily="2" charset="2"/>
              <a:buChar char="ü"/>
            </a:pPr>
            <a:r>
              <a:rPr lang="en-US" altLang="zh-CN" sz="1600" dirty="0"/>
              <a:t>Facebook</a:t>
            </a:r>
            <a:r>
              <a:rPr lang="zh-CN" altLang="en-US" sz="1600" dirty="0"/>
              <a:t>，</a:t>
            </a:r>
            <a:r>
              <a:rPr lang="en-US" altLang="zh-CN" sz="1600" dirty="0"/>
              <a:t>EB</a:t>
            </a:r>
            <a:r>
              <a:rPr lang="zh-CN" altLang="en-US" sz="1600" dirty="0"/>
              <a:t>级分布式文件系统 </a:t>
            </a:r>
            <a:r>
              <a:rPr lang="en-US" altLang="zh-CN" sz="1600" dirty="0">
                <a:solidFill>
                  <a:srgbClr val="FF0000"/>
                </a:solidFill>
              </a:rPr>
              <a:t>#</a:t>
            </a:r>
            <a:endParaRPr lang="en-US" altLang="zh-CN" sz="1600" b="1" dirty="0">
              <a:solidFill>
                <a:srgbClr val="FF0000"/>
              </a:solidFill>
            </a:endParaRPr>
          </a:p>
          <a:p>
            <a:pPr marL="342900" indent="-342900">
              <a:lnSpc>
                <a:spcPct val="150000"/>
              </a:lnSpc>
              <a:buFont typeface="Arial" panose="020B0604020202020204" pitchFamily="34" charset="0"/>
              <a:buChar char="•"/>
            </a:pPr>
            <a:endParaRPr lang="en-US" altLang="zh-CN" dirty="0"/>
          </a:p>
        </p:txBody>
      </p:sp>
      <p:sp>
        <p:nvSpPr>
          <p:cNvPr id="3" name="矩形 2">
            <a:extLst>
              <a:ext uri="{FF2B5EF4-FFF2-40B4-BE49-F238E27FC236}">
                <a16:creationId xmlns:a16="http://schemas.microsoft.com/office/drawing/2014/main" id="{86422E15-22D2-8E4E-B493-D8EE503953A1}"/>
              </a:ext>
            </a:extLst>
          </p:cNvPr>
          <p:cNvSpPr/>
          <p:nvPr/>
        </p:nvSpPr>
        <p:spPr>
          <a:xfrm>
            <a:off x="669923" y="2273097"/>
            <a:ext cx="9366961"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Exploiting Combined Locality for Wide-Stripe Erasure Coding in Distributed Storage</a:t>
            </a:r>
          </a:p>
          <a:p>
            <a:pPr marL="800100" lvl="1" indent="-342900">
              <a:lnSpc>
                <a:spcPct val="150000"/>
              </a:lnSpc>
              <a:buFont typeface="Arial" panose="020B0604020202020204" pitchFamily="34" charset="0"/>
              <a:buChar char="•"/>
            </a:pPr>
            <a:r>
              <a:rPr lang="zh-CN" altLang="en-US" sz="1600" dirty="0"/>
              <a:t>华中科技大学</a:t>
            </a:r>
            <a:r>
              <a:rPr lang="en-US" altLang="zh-CN" sz="1600" dirty="0"/>
              <a:t>-</a:t>
            </a:r>
            <a:r>
              <a:rPr lang="zh-CN" altLang="en-US" sz="1600" dirty="0"/>
              <a:t>冯丹、胡燏翀团队，利用组合局部性实现分布式存储中的宽条带纠删码 </a:t>
            </a:r>
            <a:r>
              <a:rPr lang="en-US" altLang="zh-CN" sz="1600" dirty="0">
                <a:solidFill>
                  <a:srgbClr val="FF0000"/>
                </a:solidFill>
              </a:rPr>
              <a:t>#</a:t>
            </a:r>
          </a:p>
        </p:txBody>
      </p:sp>
      <p:sp>
        <p:nvSpPr>
          <p:cNvPr id="41" name="矩形 40">
            <a:extLst>
              <a:ext uri="{FF2B5EF4-FFF2-40B4-BE49-F238E27FC236}">
                <a16:creationId xmlns:a16="http://schemas.microsoft.com/office/drawing/2014/main" id="{699A9B4F-123E-AF44-816B-5906B7A15B46}"/>
              </a:ext>
            </a:extLst>
          </p:cNvPr>
          <p:cNvSpPr/>
          <p:nvPr/>
        </p:nvSpPr>
        <p:spPr>
          <a:xfrm>
            <a:off x="669924" y="3372423"/>
            <a:ext cx="9551036" cy="694742"/>
          </a:xfrm>
          <a:prstGeom prst="rect">
            <a:avLst/>
          </a:prstGeom>
        </p:spPr>
        <p:txBody>
          <a:bodyPr wrap="square">
            <a:spAutoFit/>
          </a:bodyPr>
          <a:lstStyle/>
          <a:p>
            <a:pPr marL="342900" indent="-342900">
              <a:buFont typeface="Arial" panose="020B0604020202020204" pitchFamily="34" charset="0"/>
              <a:buChar char="•"/>
            </a:pPr>
            <a:r>
              <a:rPr lang="en-US" altLang="zh-CN" dirty="0"/>
              <a:t>On the Feasibility of Parser-based Log Compression in Large-Scale Cloud Systems</a:t>
            </a:r>
            <a:endParaRPr lang="en-US" altLang="zh-CN" dirty="0">
              <a:solidFill>
                <a:srgbClr val="FF0000"/>
              </a:solidFill>
            </a:endParaRPr>
          </a:p>
          <a:p>
            <a:pPr marL="800100" lvl="1" indent="-342900">
              <a:lnSpc>
                <a:spcPct val="150000"/>
              </a:lnSpc>
              <a:buFont typeface="Wingdings" pitchFamily="2" charset="2"/>
              <a:buChar char="ü"/>
            </a:pPr>
            <a:r>
              <a:rPr lang="zh-CN" altLang="en-US" sz="1600" dirty="0"/>
              <a:t>清华大学</a:t>
            </a:r>
            <a:r>
              <a:rPr lang="en-US" altLang="zh-CN" sz="1600" dirty="0"/>
              <a:t>-</a:t>
            </a:r>
            <a:r>
              <a:rPr lang="zh-CN" altLang="en-US" sz="1600" dirty="0"/>
              <a:t>郑纬民、张广艳团队，基于解析器的日志压缩技术 </a:t>
            </a:r>
            <a:r>
              <a:rPr lang="en-US" altLang="zh-CN" sz="1600" dirty="0">
                <a:solidFill>
                  <a:srgbClr val="FF0000"/>
                </a:solidFill>
              </a:rPr>
              <a:t>#</a:t>
            </a:r>
          </a:p>
        </p:txBody>
      </p:sp>
      <p:sp>
        <p:nvSpPr>
          <p:cNvPr id="42" name="矩形 41">
            <a:extLst>
              <a:ext uri="{FF2B5EF4-FFF2-40B4-BE49-F238E27FC236}">
                <a16:creationId xmlns:a16="http://schemas.microsoft.com/office/drawing/2014/main" id="{51E104B1-00D6-0746-851C-A2EA845FBE5E}"/>
              </a:ext>
            </a:extLst>
          </p:cNvPr>
          <p:cNvSpPr/>
          <p:nvPr/>
        </p:nvSpPr>
        <p:spPr>
          <a:xfrm>
            <a:off x="669923" y="5320921"/>
            <a:ext cx="9185276" cy="124130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Concordia: Distributed Shared Memory with In-Network Cache Coherence</a:t>
            </a:r>
          </a:p>
          <a:p>
            <a:pPr marL="800100" lvl="1" indent="-342900">
              <a:lnSpc>
                <a:spcPct val="150000"/>
              </a:lnSpc>
              <a:buFont typeface="Arial" panose="020B0604020202020204" pitchFamily="34" charset="0"/>
              <a:buChar char="•"/>
            </a:pPr>
            <a:r>
              <a:rPr lang="zh-CN" altLang="en-US" sz="1600" dirty="0"/>
              <a:t>清华大学</a:t>
            </a:r>
            <a:r>
              <a:rPr lang="en-US" altLang="zh-CN" sz="1600" dirty="0"/>
              <a:t>-</a:t>
            </a:r>
            <a:r>
              <a:rPr lang="zh-CN" altLang="en-US" sz="1600" dirty="0"/>
              <a:t>舒继武和陆游游团队，基于可编程交换机支持的快速网络内缓存一致性的</a:t>
            </a:r>
            <a:r>
              <a:rPr lang="en-US" altLang="zh-CN" sz="1600" dirty="0"/>
              <a:t>DSM</a:t>
            </a:r>
            <a:r>
              <a:rPr lang="zh-CN" altLang="en-US" sz="1600" dirty="0"/>
              <a:t> </a:t>
            </a:r>
            <a:r>
              <a:rPr lang="en-US" altLang="zh-CN" sz="1600" dirty="0">
                <a:solidFill>
                  <a:srgbClr val="FF0000"/>
                </a:solidFill>
              </a:rPr>
              <a:t>&amp;</a:t>
            </a:r>
          </a:p>
          <a:p>
            <a:pPr marL="800100" lvl="1" indent="-342900">
              <a:lnSpc>
                <a:spcPct val="150000"/>
              </a:lnSpc>
              <a:buFont typeface="Arial" panose="020B0604020202020204" pitchFamily="34" charset="0"/>
              <a:buChar char="•"/>
            </a:pPr>
            <a:endParaRPr lang="en-US" altLang="zh-CN" dirty="0"/>
          </a:p>
        </p:txBody>
      </p:sp>
      <p:sp>
        <p:nvSpPr>
          <p:cNvPr id="8" name="矩形 7">
            <a:extLst>
              <a:ext uri="{FF2B5EF4-FFF2-40B4-BE49-F238E27FC236}">
                <a16:creationId xmlns:a16="http://schemas.microsoft.com/office/drawing/2014/main" id="{187B357E-7C79-064E-9C52-F55254B12467}"/>
              </a:ext>
            </a:extLst>
          </p:cNvPr>
          <p:cNvSpPr/>
          <p:nvPr/>
        </p:nvSpPr>
        <p:spPr>
          <a:xfrm>
            <a:off x="669924" y="4320572"/>
            <a:ext cx="9551036"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CNSBench: A Cloud Native Storage Benchmark</a:t>
            </a:r>
          </a:p>
          <a:p>
            <a:pPr marL="800100" lvl="1" indent="-342900">
              <a:lnSpc>
                <a:spcPct val="150000"/>
              </a:lnSpc>
              <a:buFont typeface="Wingdings" pitchFamily="2" charset="2"/>
              <a:buChar char="ü"/>
            </a:pPr>
            <a:r>
              <a:rPr lang="zh-CN" altLang="en-US" sz="1600" dirty="0"/>
              <a:t>石溪大学</a:t>
            </a:r>
            <a:r>
              <a:rPr lang="en-US" altLang="zh-CN" sz="1600" dirty="0"/>
              <a:t>Alex Merenstein</a:t>
            </a:r>
            <a:r>
              <a:rPr lang="zh-CN" altLang="en-US" sz="1600" dirty="0"/>
              <a:t>团队</a:t>
            </a:r>
            <a:r>
              <a:rPr lang="en-US" altLang="zh-CN" sz="1600" dirty="0"/>
              <a:t>&amp;&amp;IBM</a:t>
            </a:r>
            <a:r>
              <a:rPr lang="zh-CN" altLang="en-US" sz="1600" dirty="0"/>
              <a:t>，适用于云原生存储的</a:t>
            </a:r>
            <a:r>
              <a:rPr lang="en-US" altLang="zh-CN" sz="1600" dirty="0"/>
              <a:t>Benchmark</a:t>
            </a:r>
            <a:r>
              <a:rPr lang="zh-CN" altLang="en-US" sz="1600" dirty="0"/>
              <a:t> </a:t>
            </a:r>
            <a:r>
              <a:rPr lang="en-US" altLang="zh-CN" sz="1600" dirty="0">
                <a:solidFill>
                  <a:srgbClr val="FF0000"/>
                </a:solidFill>
              </a:rPr>
              <a:t>@</a:t>
            </a:r>
          </a:p>
        </p:txBody>
      </p:sp>
    </p:spTree>
    <p:extLst>
      <p:ext uri="{BB962C8B-B14F-4D97-AF65-F5344CB8AC3E}">
        <p14:creationId xmlns:p14="http://schemas.microsoft.com/office/powerpoint/2010/main" val="3085536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i="1" dirty="0"/>
              <a:t>4-1</a:t>
            </a:r>
            <a:r>
              <a:rPr lang="zh-CN" altLang="en-US" i="1" dirty="0"/>
              <a:t> </a:t>
            </a:r>
            <a:r>
              <a:rPr lang="en-US" altLang="zh-CN" sz="2400" b="0" dirty="0"/>
              <a:t>Facebook's Tectonic Filesystem: Efficiency from </a:t>
            </a:r>
            <a:r>
              <a:rPr lang="en-US" altLang="zh-CN" sz="2400" b="0" dirty="0" err="1"/>
              <a:t>Exascale</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8" name="矩形 7">
            <a:extLst>
              <a:ext uri="{FF2B5EF4-FFF2-40B4-BE49-F238E27FC236}">
                <a16:creationId xmlns:a16="http://schemas.microsoft.com/office/drawing/2014/main" id="{4BC01E5B-7549-EB46-B083-3649AECFBDE7}"/>
              </a:ext>
            </a:extLst>
          </p:cNvPr>
          <p:cNvSpPr/>
          <p:nvPr/>
        </p:nvSpPr>
        <p:spPr>
          <a:xfrm>
            <a:off x="669922" y="1243021"/>
            <a:ext cx="10604091" cy="115640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问题：在</a:t>
            </a:r>
            <a:r>
              <a:rPr lang="en-US" altLang="zh-CN" sz="1600" dirty="0"/>
              <a:t>Facebook</a:t>
            </a:r>
            <a:r>
              <a:rPr lang="zh-CN" altLang="en-US" sz="1600" dirty="0"/>
              <a:t>的存储架构中，由多种不同的存储系统构成，每个存储系统之间有明确的分工</a:t>
            </a:r>
            <a:endParaRPr lang="en-US" altLang="zh-CN" sz="1600" dirty="0"/>
          </a:p>
          <a:p>
            <a:pPr marL="800100" lvl="1" indent="-342900">
              <a:lnSpc>
                <a:spcPct val="150000"/>
              </a:lnSpc>
              <a:buFont typeface="Wingdings" pitchFamily="2" charset="2"/>
              <a:buChar char="ü"/>
            </a:pPr>
            <a:r>
              <a:rPr lang="zh-CN" altLang="en-US" sz="1600" dirty="0"/>
              <a:t>比如在</a:t>
            </a:r>
            <a:r>
              <a:rPr lang="en-US" altLang="zh-CN" sz="1600" dirty="0"/>
              <a:t>Blob storage</a:t>
            </a:r>
            <a:r>
              <a:rPr lang="zh-CN" altLang="en-US" sz="1600" dirty="0"/>
              <a:t>系统中，使用</a:t>
            </a:r>
            <a:r>
              <a:rPr lang="en-US" altLang="zh-CN" sz="1600" dirty="0"/>
              <a:t>Haystack</a:t>
            </a:r>
            <a:r>
              <a:rPr lang="zh-CN" altLang="en-US" sz="1600" dirty="0"/>
              <a:t>存储热数据，</a:t>
            </a:r>
            <a:r>
              <a:rPr lang="en-US" altLang="zh-CN" sz="1600" dirty="0"/>
              <a:t>f4</a:t>
            </a:r>
            <a:r>
              <a:rPr lang="zh-CN" altLang="en-US" sz="1600" dirty="0"/>
              <a:t>存储温数据。</a:t>
            </a:r>
            <a:r>
              <a:rPr lang="en-US" altLang="zh-CN" sz="1600" dirty="0"/>
              <a:t>Data warehouse storage</a:t>
            </a:r>
            <a:r>
              <a:rPr lang="zh-CN" altLang="en-US" sz="1600" dirty="0"/>
              <a:t>使用</a:t>
            </a:r>
            <a:r>
              <a:rPr lang="en-US" altLang="zh-CN" sz="1600" dirty="0"/>
              <a:t>HDFS</a:t>
            </a:r>
          </a:p>
          <a:p>
            <a:pPr marL="800100" lvl="1" indent="-342900">
              <a:lnSpc>
                <a:spcPct val="150000"/>
              </a:lnSpc>
              <a:buFont typeface="Wingdings" pitchFamily="2" charset="2"/>
              <a:buChar char="ü"/>
            </a:pPr>
            <a:r>
              <a:rPr lang="zh-CN" altLang="en-US" sz="1600" dirty="0"/>
              <a:t>由于不同的</a:t>
            </a:r>
            <a:r>
              <a:rPr lang="en-US" altLang="zh-CN" sz="1600" dirty="0"/>
              <a:t>workload</a:t>
            </a:r>
            <a:r>
              <a:rPr lang="zh-CN" altLang="en-US" sz="1600" dirty="0"/>
              <a:t>运行在三种不同系统中，它们之间不能共享资源，导致资源利用率很低</a:t>
            </a:r>
            <a:endParaRPr lang="en-US" altLang="zh-CN" sz="1600" dirty="0"/>
          </a:p>
        </p:txBody>
      </p:sp>
      <p:pic>
        <p:nvPicPr>
          <p:cNvPr id="3" name="图片 2">
            <a:extLst>
              <a:ext uri="{FF2B5EF4-FFF2-40B4-BE49-F238E27FC236}">
                <a16:creationId xmlns:a16="http://schemas.microsoft.com/office/drawing/2014/main" id="{7FF7FDCA-D261-4340-89BE-BDDA9444CFED}"/>
              </a:ext>
            </a:extLst>
          </p:cNvPr>
          <p:cNvPicPr>
            <a:picLocks noChangeAspect="1"/>
          </p:cNvPicPr>
          <p:nvPr/>
        </p:nvPicPr>
        <p:blipFill>
          <a:blip r:embed="rId2"/>
          <a:stretch>
            <a:fillRect/>
          </a:stretch>
        </p:blipFill>
        <p:spPr>
          <a:xfrm>
            <a:off x="2861406" y="3222619"/>
            <a:ext cx="6469188" cy="3017844"/>
          </a:xfrm>
          <a:prstGeom prst="rect">
            <a:avLst/>
          </a:prstGeom>
        </p:spPr>
      </p:pic>
    </p:spTree>
    <p:extLst>
      <p:ext uri="{BB962C8B-B14F-4D97-AF65-F5344CB8AC3E}">
        <p14:creationId xmlns:p14="http://schemas.microsoft.com/office/powerpoint/2010/main" val="3191344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i="1" dirty="0"/>
              <a:t>4-1</a:t>
            </a:r>
            <a:r>
              <a:rPr lang="zh-CN" altLang="en-US" i="1" dirty="0"/>
              <a:t> </a:t>
            </a:r>
            <a:r>
              <a:rPr lang="en-US" altLang="zh-CN" sz="2400" b="0" dirty="0"/>
              <a:t>Facebook's Tectonic Filesystem: Efficiency from </a:t>
            </a:r>
            <a:r>
              <a:rPr lang="en-US" altLang="zh-CN" sz="2400" b="0" dirty="0" err="1"/>
              <a:t>Exascale</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8" name="矩形 7">
            <a:extLst>
              <a:ext uri="{FF2B5EF4-FFF2-40B4-BE49-F238E27FC236}">
                <a16:creationId xmlns:a16="http://schemas.microsoft.com/office/drawing/2014/main" id="{4BC01E5B-7549-EB46-B083-3649AECFBDE7}"/>
              </a:ext>
            </a:extLst>
          </p:cNvPr>
          <p:cNvSpPr/>
          <p:nvPr/>
        </p:nvSpPr>
        <p:spPr>
          <a:xfrm>
            <a:off x="669922" y="1243021"/>
            <a:ext cx="10604091" cy="78707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Tectonic</a:t>
            </a:r>
            <a:r>
              <a:rPr lang="zh-CN" altLang="en-US" sz="1600" dirty="0"/>
              <a:t>是一个单一的存储系统，可以满足多种存储场景的需要，由于它允许租户之间资源共享</a:t>
            </a:r>
            <a:endParaRPr lang="en-US" altLang="zh-CN" sz="1600" dirty="0"/>
          </a:p>
          <a:p>
            <a:pPr marL="285750" indent="-285750">
              <a:lnSpc>
                <a:spcPct val="150000"/>
              </a:lnSpc>
              <a:buFont typeface="Arial" panose="020B0604020202020204" pitchFamily="34" charset="0"/>
              <a:buChar char="•"/>
            </a:pPr>
            <a:r>
              <a:rPr lang="en-US" altLang="zh-CN" sz="1600" dirty="0"/>
              <a:t>Tectonic</a:t>
            </a:r>
            <a:r>
              <a:rPr lang="zh-CN" altLang="en-US" sz="1600" dirty="0"/>
              <a:t>的主要组成部分，主要包括</a:t>
            </a:r>
            <a:r>
              <a:rPr lang="en-US" altLang="zh-CN" sz="1600" dirty="0"/>
              <a:t>Client Library</a:t>
            </a:r>
            <a:r>
              <a:rPr lang="zh-CN" altLang="en-US" sz="1600" dirty="0"/>
              <a:t>、</a:t>
            </a:r>
            <a:r>
              <a:rPr lang="en-US" altLang="zh-CN" sz="1600" dirty="0"/>
              <a:t>Metadata store</a:t>
            </a:r>
            <a:r>
              <a:rPr lang="zh-CN" altLang="en-US" sz="1600" dirty="0"/>
              <a:t>、</a:t>
            </a:r>
            <a:r>
              <a:rPr lang="en-US" altLang="zh-CN" sz="1600" dirty="0"/>
              <a:t>Chunk store</a:t>
            </a:r>
            <a:r>
              <a:rPr lang="zh-CN" altLang="en-US" sz="1600" dirty="0"/>
              <a:t>和</a:t>
            </a:r>
            <a:r>
              <a:rPr lang="en-US" altLang="zh-CN" sz="1600" dirty="0"/>
              <a:t>stateless node</a:t>
            </a:r>
          </a:p>
        </p:txBody>
      </p:sp>
      <p:pic>
        <p:nvPicPr>
          <p:cNvPr id="5" name="图片 4">
            <a:extLst>
              <a:ext uri="{FF2B5EF4-FFF2-40B4-BE49-F238E27FC236}">
                <a16:creationId xmlns:a16="http://schemas.microsoft.com/office/drawing/2014/main" id="{07E0ACEE-7DCB-E647-BA86-B2F88E165489}"/>
              </a:ext>
            </a:extLst>
          </p:cNvPr>
          <p:cNvPicPr>
            <a:picLocks noChangeAspect="1"/>
          </p:cNvPicPr>
          <p:nvPr/>
        </p:nvPicPr>
        <p:blipFill>
          <a:blip r:embed="rId2"/>
          <a:stretch>
            <a:fillRect/>
          </a:stretch>
        </p:blipFill>
        <p:spPr>
          <a:xfrm>
            <a:off x="6213408" y="3701451"/>
            <a:ext cx="5702495" cy="2811463"/>
          </a:xfrm>
          <a:prstGeom prst="rect">
            <a:avLst/>
          </a:prstGeom>
        </p:spPr>
      </p:pic>
      <p:pic>
        <p:nvPicPr>
          <p:cNvPr id="3" name="图片 2">
            <a:extLst>
              <a:ext uri="{FF2B5EF4-FFF2-40B4-BE49-F238E27FC236}">
                <a16:creationId xmlns:a16="http://schemas.microsoft.com/office/drawing/2014/main" id="{5893667A-A28F-9048-A01C-B28D05CFDE76}"/>
              </a:ext>
            </a:extLst>
          </p:cNvPr>
          <p:cNvPicPr>
            <a:picLocks noChangeAspect="1"/>
          </p:cNvPicPr>
          <p:nvPr/>
        </p:nvPicPr>
        <p:blipFill>
          <a:blip r:embed="rId3"/>
          <a:stretch>
            <a:fillRect/>
          </a:stretch>
        </p:blipFill>
        <p:spPr>
          <a:xfrm>
            <a:off x="315777" y="3723085"/>
            <a:ext cx="5662816" cy="2031841"/>
          </a:xfrm>
          <a:prstGeom prst="rect">
            <a:avLst/>
          </a:prstGeom>
        </p:spPr>
      </p:pic>
      <p:sp>
        <p:nvSpPr>
          <p:cNvPr id="6" name="矩形 5">
            <a:extLst>
              <a:ext uri="{FF2B5EF4-FFF2-40B4-BE49-F238E27FC236}">
                <a16:creationId xmlns:a16="http://schemas.microsoft.com/office/drawing/2014/main" id="{4769ECF8-E7C2-DD40-A1B0-4906706DA784}"/>
              </a:ext>
            </a:extLst>
          </p:cNvPr>
          <p:cNvSpPr/>
          <p:nvPr/>
        </p:nvSpPr>
        <p:spPr>
          <a:xfrm>
            <a:off x="551080" y="2081971"/>
            <a:ext cx="10722933" cy="1346522"/>
          </a:xfrm>
          <a:prstGeom prst="rect">
            <a:avLst/>
          </a:prstGeom>
        </p:spPr>
        <p:txBody>
          <a:bodyPr wrap="square">
            <a:spAutoFit/>
          </a:bodyPr>
          <a:lstStyle/>
          <a:p>
            <a:pPr marL="742950" lvl="1" indent="-285750">
              <a:lnSpc>
                <a:spcPct val="150000"/>
              </a:lnSpc>
              <a:buFont typeface="Wingdings" pitchFamily="2" charset="2"/>
              <a:buChar char="ü"/>
            </a:pPr>
            <a:r>
              <a:rPr lang="en-US" altLang="zh-CN" sz="1400" dirty="0">
                <a:solidFill>
                  <a:srgbClr val="FF0000"/>
                </a:solidFill>
              </a:rPr>
              <a:t>Chunk Store</a:t>
            </a:r>
            <a:r>
              <a:rPr lang="zh-CN" altLang="en-US" sz="1400" dirty="0"/>
              <a:t>是一个扁平化、分布式的对象存储，以</a:t>
            </a:r>
            <a:r>
              <a:rPr lang="en-US" altLang="zh-CN" sz="1400" dirty="0"/>
              <a:t>chunk</a:t>
            </a:r>
            <a:r>
              <a:rPr lang="zh-CN" altLang="en-US" sz="1400" dirty="0"/>
              <a:t>为单位进行管理，</a:t>
            </a:r>
            <a:r>
              <a:rPr lang="en-US" altLang="zh-CN" sz="1400" dirty="0"/>
              <a:t>chunk</a:t>
            </a:r>
            <a:r>
              <a:rPr lang="zh-CN" altLang="en-US" sz="1400" dirty="0"/>
              <a:t>有多个</a:t>
            </a:r>
            <a:r>
              <a:rPr lang="en-US" altLang="zh-CN" sz="1400" dirty="0"/>
              <a:t>block</a:t>
            </a:r>
            <a:r>
              <a:rPr lang="zh-CN" altLang="en-US" sz="1400" dirty="0"/>
              <a:t>组成，每个</a:t>
            </a:r>
            <a:r>
              <a:rPr lang="en-US" altLang="zh-CN" sz="1400" dirty="0"/>
              <a:t>file</a:t>
            </a:r>
            <a:r>
              <a:rPr lang="zh-CN" altLang="en-US" sz="1400" dirty="0"/>
              <a:t>由</a:t>
            </a:r>
            <a:r>
              <a:rPr lang="en-US" altLang="zh-CN" sz="1400" dirty="0"/>
              <a:t>chunk</a:t>
            </a:r>
            <a:r>
              <a:rPr lang="zh-CN" altLang="en-US" sz="1400" dirty="0"/>
              <a:t>组成</a:t>
            </a:r>
          </a:p>
          <a:p>
            <a:pPr marL="742950" lvl="1" indent="-285750">
              <a:lnSpc>
                <a:spcPct val="150000"/>
              </a:lnSpc>
              <a:buFont typeface="Wingdings" pitchFamily="2" charset="2"/>
              <a:buChar char="ü"/>
            </a:pPr>
            <a:r>
              <a:rPr lang="en-US" altLang="zh-CN" sz="1400" dirty="0">
                <a:solidFill>
                  <a:srgbClr val="FF0000"/>
                </a:solidFill>
              </a:rPr>
              <a:t>Metadata Store</a:t>
            </a:r>
            <a:r>
              <a:rPr lang="zh-CN" altLang="en-US" sz="1400" dirty="0"/>
              <a:t>由</a:t>
            </a:r>
            <a:r>
              <a:rPr lang="en-US" altLang="zh-CN" sz="1400" dirty="0"/>
              <a:t>KV store</a:t>
            </a:r>
            <a:r>
              <a:rPr lang="zh-CN" altLang="en-US" sz="1400" dirty="0"/>
              <a:t>和</a:t>
            </a:r>
            <a:r>
              <a:rPr lang="en-US" altLang="zh-CN" sz="1400" dirty="0"/>
              <a:t>Filesystem metadata layers</a:t>
            </a:r>
            <a:r>
              <a:rPr lang="zh-CN" altLang="en-US" sz="1400" dirty="0"/>
              <a:t>组成</a:t>
            </a:r>
            <a:endParaRPr lang="en-US" altLang="zh-CN" sz="1400" dirty="0"/>
          </a:p>
          <a:p>
            <a:pPr marL="742950" lvl="1" indent="-285750">
              <a:lnSpc>
                <a:spcPct val="150000"/>
              </a:lnSpc>
              <a:buFont typeface="Wingdings" pitchFamily="2" charset="2"/>
              <a:buChar char="ü"/>
            </a:pPr>
            <a:r>
              <a:rPr lang="en-US" altLang="zh-CN" sz="1400" dirty="0"/>
              <a:t>Chunk Store</a:t>
            </a:r>
            <a:r>
              <a:rPr lang="zh-CN" altLang="en-US" sz="1400" dirty="0"/>
              <a:t>和</a:t>
            </a:r>
            <a:r>
              <a:rPr lang="en-US" altLang="zh-CN" sz="1400" dirty="0"/>
              <a:t>Metadata Store</a:t>
            </a:r>
            <a:r>
              <a:rPr lang="zh-CN" altLang="en-US" sz="1400" dirty="0"/>
              <a:t>可以独立处理数据和元数据的读写请求，由</a:t>
            </a:r>
            <a:r>
              <a:rPr lang="en-US" altLang="zh-CN" sz="1400" dirty="0">
                <a:solidFill>
                  <a:srgbClr val="FF0000"/>
                </a:solidFill>
              </a:rPr>
              <a:t>Client Library</a:t>
            </a:r>
            <a:r>
              <a:rPr lang="zh-CN" altLang="en-US" sz="1400" dirty="0"/>
              <a:t>负责编排</a:t>
            </a:r>
          </a:p>
          <a:p>
            <a:pPr marL="742950" lvl="1" indent="-285750">
              <a:lnSpc>
                <a:spcPct val="150000"/>
              </a:lnSpc>
              <a:buFont typeface="Wingdings" pitchFamily="2" charset="2"/>
              <a:buChar char="ü"/>
            </a:pPr>
            <a:r>
              <a:rPr lang="en-US" altLang="zh-CN" sz="1400" dirty="0"/>
              <a:t>Tectonic cluster</a:t>
            </a:r>
            <a:r>
              <a:rPr lang="zh-CN" altLang="en-US" sz="1400" dirty="0"/>
              <a:t>运行无状态的</a:t>
            </a:r>
            <a:r>
              <a:rPr lang="en-US" altLang="zh-CN" sz="1400" dirty="0">
                <a:solidFill>
                  <a:srgbClr val="FF0000"/>
                </a:solidFill>
              </a:rPr>
              <a:t>background services</a:t>
            </a:r>
            <a:r>
              <a:rPr lang="zh-CN" altLang="en-US" sz="1400" dirty="0"/>
              <a:t>，维护集群一致性和容错</a:t>
            </a:r>
          </a:p>
        </p:txBody>
      </p:sp>
    </p:spTree>
    <p:extLst>
      <p:ext uri="{BB962C8B-B14F-4D97-AF65-F5344CB8AC3E}">
        <p14:creationId xmlns:p14="http://schemas.microsoft.com/office/powerpoint/2010/main" val="1711851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4" y="1"/>
            <a:ext cx="11115676" cy="1026159"/>
          </a:xfrm>
        </p:spPr>
        <p:txBody>
          <a:bodyPr>
            <a:normAutofit/>
          </a:bodyPr>
          <a:lstStyle/>
          <a:p>
            <a:r>
              <a:rPr lang="en-US" altLang="zh-CN" sz="2400" b="0" dirty="0"/>
              <a:t>Metadata Store</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pic>
        <p:nvPicPr>
          <p:cNvPr id="5" name="图片 4">
            <a:extLst>
              <a:ext uri="{FF2B5EF4-FFF2-40B4-BE49-F238E27FC236}">
                <a16:creationId xmlns:a16="http://schemas.microsoft.com/office/drawing/2014/main" id="{07E0ACEE-7DCB-E647-BA86-B2F88E165489}"/>
              </a:ext>
            </a:extLst>
          </p:cNvPr>
          <p:cNvPicPr>
            <a:picLocks noChangeAspect="1"/>
          </p:cNvPicPr>
          <p:nvPr/>
        </p:nvPicPr>
        <p:blipFill rotWithShape="1">
          <a:blip r:embed="rId3"/>
          <a:srcRect l="20218" t="9548" r="32374" b="42521"/>
          <a:stretch/>
        </p:blipFill>
        <p:spPr>
          <a:xfrm>
            <a:off x="8970345" y="3002704"/>
            <a:ext cx="2703444" cy="1347553"/>
          </a:xfrm>
          <a:prstGeom prst="rect">
            <a:avLst/>
          </a:prstGeom>
        </p:spPr>
      </p:pic>
      <p:sp>
        <p:nvSpPr>
          <p:cNvPr id="9" name="矩形 8">
            <a:extLst>
              <a:ext uri="{FF2B5EF4-FFF2-40B4-BE49-F238E27FC236}">
                <a16:creationId xmlns:a16="http://schemas.microsoft.com/office/drawing/2014/main" id="{B4040ED6-2161-6041-AE99-30B0D22DA9D0}"/>
              </a:ext>
            </a:extLst>
          </p:cNvPr>
          <p:cNvSpPr/>
          <p:nvPr/>
        </p:nvSpPr>
        <p:spPr>
          <a:xfrm>
            <a:off x="669923" y="1251618"/>
            <a:ext cx="8223706" cy="448039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Metadata Store</a:t>
            </a:r>
            <a:r>
              <a:rPr lang="zh-CN" altLang="en-US" sz="1600" dirty="0"/>
              <a:t>由</a:t>
            </a:r>
            <a:r>
              <a:rPr lang="en-US" altLang="zh-CN" sz="1600" dirty="0"/>
              <a:t>KV store</a:t>
            </a:r>
            <a:r>
              <a:rPr lang="zh-CN" altLang="en-US" sz="1600" dirty="0"/>
              <a:t>和无状态的元数据服务组成，它存储文件系统层次结构</a:t>
            </a:r>
            <a:endParaRPr lang="en-US" altLang="zh-CN" sz="1600" dirty="0"/>
          </a:p>
          <a:p>
            <a:pPr marL="285750" indent="-285750">
              <a:lnSpc>
                <a:spcPct val="150000"/>
              </a:lnSpc>
              <a:buFont typeface="Arial" panose="020B0604020202020204" pitchFamily="34" charset="0"/>
              <a:buChar char="•"/>
            </a:pPr>
            <a:r>
              <a:rPr lang="en-US" altLang="zh-CN" sz="1600" dirty="0"/>
              <a:t>Tectonic</a:t>
            </a:r>
            <a:r>
              <a:rPr lang="zh-CN" altLang="en-US" sz="1600" dirty="0"/>
              <a:t>利用</a:t>
            </a:r>
            <a:r>
              <a:rPr lang="en-US" altLang="zh-CN" sz="1600" dirty="0" err="1">
                <a:solidFill>
                  <a:srgbClr val="FF0000"/>
                </a:solidFill>
              </a:rPr>
              <a:t>ZippyDB</a:t>
            </a:r>
            <a:r>
              <a:rPr lang="zh-CN" altLang="en-US" sz="1600" dirty="0"/>
              <a:t>存储元数据</a:t>
            </a:r>
            <a:endParaRPr lang="en-US" altLang="zh-CN" sz="1600" dirty="0"/>
          </a:p>
          <a:p>
            <a:pPr marL="742950" lvl="1" indent="-285750">
              <a:lnSpc>
                <a:spcPct val="150000"/>
              </a:lnSpc>
              <a:buFont typeface="Wingdings" pitchFamily="2" charset="2"/>
              <a:buChar char="ü"/>
            </a:pPr>
            <a:r>
              <a:rPr lang="en-US" altLang="zh-CN" sz="1600" dirty="0" err="1">
                <a:solidFill>
                  <a:srgbClr val="FF0000"/>
                </a:solidFill>
              </a:rPr>
              <a:t>ZippyDB</a:t>
            </a:r>
            <a:r>
              <a:rPr lang="zh-CN" altLang="en-US" sz="1600" dirty="0">
                <a:solidFill>
                  <a:srgbClr val="FF0000"/>
                </a:solidFill>
              </a:rPr>
              <a:t>：</a:t>
            </a:r>
            <a:r>
              <a:rPr lang="zh-CN" altLang="en-US" sz="1600" dirty="0"/>
              <a:t> 一个可线性化、容错、分片的键值存储</a:t>
            </a:r>
            <a:endParaRPr lang="en-US" altLang="zh-CN" sz="1600" dirty="0"/>
          </a:p>
          <a:p>
            <a:pPr marL="742950" lvl="1" indent="-285750">
              <a:lnSpc>
                <a:spcPct val="150000"/>
              </a:lnSpc>
              <a:buFont typeface="Wingdings" pitchFamily="2" charset="2"/>
              <a:buChar char="ü"/>
            </a:pPr>
            <a:r>
              <a:rPr lang="en-US" altLang="zh-CN" sz="1600" dirty="0"/>
              <a:t>key-value</a:t>
            </a:r>
            <a:r>
              <a:rPr lang="zh-CN" altLang="en-US" sz="1600" dirty="0"/>
              <a:t>存储按分片粒度管理数据，所有操作都限定在一个分片范围内，分片是复制（</a:t>
            </a:r>
            <a:r>
              <a:rPr lang="en-US" altLang="zh-CN" sz="1600" dirty="0" err="1"/>
              <a:t>Paxos</a:t>
            </a:r>
            <a:r>
              <a:rPr lang="en-US" altLang="zh-CN" sz="1600" dirty="0"/>
              <a:t> </a:t>
            </a:r>
            <a:r>
              <a:rPr lang="zh-CN" altLang="en-US" sz="1600" dirty="0"/>
              <a:t>）的单元</a:t>
            </a:r>
            <a:endParaRPr lang="en-US" altLang="zh-CN" sz="1600" dirty="0"/>
          </a:p>
          <a:p>
            <a:pPr marL="742950" lvl="1" indent="-285750">
              <a:lnSpc>
                <a:spcPct val="150000"/>
              </a:lnSpc>
              <a:buFont typeface="Wingdings" pitchFamily="2" charset="2"/>
              <a:buChar char="ü"/>
            </a:pPr>
            <a:r>
              <a:rPr lang="en-US" altLang="zh-CN" sz="1600" dirty="0"/>
              <a:t>key-value store</a:t>
            </a:r>
            <a:r>
              <a:rPr lang="zh-CN" altLang="en-US" sz="1600" dirty="0"/>
              <a:t>节点在内部运行</a:t>
            </a:r>
            <a:r>
              <a:rPr lang="en-US" altLang="zh-CN" sz="1600" dirty="0" err="1"/>
              <a:t>RocksDB</a:t>
            </a:r>
            <a:endParaRPr lang="en-US" altLang="zh-CN" sz="1600" dirty="0"/>
          </a:p>
          <a:p>
            <a:pPr marL="285750" indent="-285750">
              <a:lnSpc>
                <a:spcPct val="150000"/>
              </a:lnSpc>
              <a:buFont typeface="Arial" panose="020B0604020202020204" pitchFamily="34" charset="0"/>
              <a:buChar char="•"/>
            </a:pPr>
            <a:r>
              <a:rPr lang="en-US" altLang="zh-CN" sz="1600" dirty="0"/>
              <a:t>Filesystem metadata layers</a:t>
            </a:r>
            <a:r>
              <a:rPr lang="zh-CN" altLang="en-US" sz="1600" dirty="0"/>
              <a:t>主要有三个层次组成：</a:t>
            </a:r>
            <a:r>
              <a:rPr lang="en-US" altLang="zh-CN" sz="1600" dirty="0"/>
              <a:t>Name</a:t>
            </a:r>
            <a:r>
              <a:rPr lang="zh-CN" altLang="en-US" sz="1600" dirty="0"/>
              <a:t>、</a:t>
            </a:r>
            <a:r>
              <a:rPr lang="en-US" altLang="zh-CN" sz="1600" dirty="0"/>
              <a:t>File</a:t>
            </a:r>
            <a:r>
              <a:rPr lang="zh-CN" altLang="en-US" sz="1600" dirty="0"/>
              <a:t>和</a:t>
            </a:r>
            <a:r>
              <a:rPr lang="en-US" altLang="zh-CN" sz="1600" dirty="0"/>
              <a:t>Block</a:t>
            </a:r>
          </a:p>
          <a:p>
            <a:pPr marL="742950" lvl="1" indent="-285750">
              <a:lnSpc>
                <a:spcPct val="150000"/>
              </a:lnSpc>
              <a:buFont typeface="Wingdings" pitchFamily="2" charset="2"/>
              <a:buChar char="ü"/>
            </a:pPr>
            <a:r>
              <a:rPr lang="en-US" altLang="zh-CN" sz="1600" dirty="0"/>
              <a:t>Name layer</a:t>
            </a:r>
            <a:r>
              <a:rPr lang="zh-CN" altLang="en-US" sz="1600" dirty="0"/>
              <a:t>映射</a:t>
            </a:r>
            <a:r>
              <a:rPr lang="en-US" altLang="zh-CN" sz="1600" dirty="0"/>
              <a:t>directory</a:t>
            </a:r>
            <a:r>
              <a:rPr lang="zh-CN" altLang="en-US" sz="1600" dirty="0"/>
              <a:t>到子</a:t>
            </a:r>
            <a:r>
              <a:rPr lang="en-US" altLang="zh-CN" sz="1600" dirty="0"/>
              <a:t>sub-directories</a:t>
            </a:r>
            <a:r>
              <a:rPr lang="zh-CN" altLang="en-US" sz="1600" dirty="0"/>
              <a:t>或者</a:t>
            </a:r>
            <a:r>
              <a:rPr lang="en-US" altLang="zh-CN" sz="1600" dirty="0"/>
              <a:t>files</a:t>
            </a:r>
          </a:p>
          <a:p>
            <a:pPr marL="742950" lvl="1" indent="-285750">
              <a:lnSpc>
                <a:spcPct val="150000"/>
              </a:lnSpc>
              <a:buFont typeface="Wingdings" pitchFamily="2" charset="2"/>
              <a:buChar char="ü"/>
            </a:pPr>
            <a:r>
              <a:rPr lang="en-US" altLang="zh-CN" sz="1600" dirty="0"/>
              <a:t>File layer</a:t>
            </a:r>
            <a:r>
              <a:rPr lang="zh-CN" altLang="en-US" sz="1600" dirty="0"/>
              <a:t>映射</a:t>
            </a:r>
            <a:r>
              <a:rPr lang="en-US" altLang="zh-CN" sz="1600" dirty="0"/>
              <a:t>file</a:t>
            </a:r>
            <a:r>
              <a:rPr lang="zh-CN" altLang="en-US" sz="1600" dirty="0"/>
              <a:t>到</a:t>
            </a:r>
            <a:r>
              <a:rPr lang="en-US" altLang="zh-CN" sz="1600" dirty="0"/>
              <a:t>blocks</a:t>
            </a:r>
          </a:p>
          <a:p>
            <a:pPr marL="742950" lvl="1" indent="-285750">
              <a:lnSpc>
                <a:spcPct val="150000"/>
              </a:lnSpc>
              <a:buFont typeface="Wingdings" pitchFamily="2" charset="2"/>
              <a:buChar char="ü"/>
            </a:pPr>
            <a:r>
              <a:rPr lang="en-US" altLang="zh-CN" sz="1600" dirty="0"/>
              <a:t>Block layer</a:t>
            </a:r>
            <a:r>
              <a:rPr lang="zh-CN" altLang="en-US" sz="1600" dirty="0"/>
              <a:t>映射</a:t>
            </a:r>
            <a:r>
              <a:rPr lang="en-US" altLang="zh-CN" sz="1600" dirty="0"/>
              <a:t>block</a:t>
            </a:r>
            <a:r>
              <a:rPr lang="zh-CN" altLang="en-US" sz="1600" dirty="0"/>
              <a:t>到</a:t>
            </a:r>
            <a:r>
              <a:rPr lang="en-US" altLang="zh-CN" sz="1600" dirty="0"/>
              <a:t>disk</a:t>
            </a:r>
            <a:r>
              <a:rPr lang="zh-CN" altLang="en-US" sz="1600" dirty="0"/>
              <a:t>上的位置，同时维护了反向索引（</a:t>
            </a:r>
            <a:r>
              <a:rPr lang="en-US" altLang="zh-CN" sz="1600" dirty="0"/>
              <a:t>disk</a:t>
            </a:r>
            <a:r>
              <a:rPr lang="zh-CN" altLang="en-US" sz="1600" dirty="0"/>
              <a:t>到</a:t>
            </a:r>
            <a:r>
              <a:rPr lang="en-US" altLang="zh-CN" sz="1600" dirty="0"/>
              <a:t>block</a:t>
            </a:r>
            <a:r>
              <a:rPr lang="zh-CN" altLang="en-US" sz="1600" dirty="0"/>
              <a:t>）</a:t>
            </a:r>
            <a:endParaRPr lang="en-US" altLang="zh-CN" sz="1600" dirty="0"/>
          </a:p>
          <a:p>
            <a:pPr marL="742950" lvl="1" indent="-285750">
              <a:lnSpc>
                <a:spcPct val="150000"/>
              </a:lnSpc>
              <a:buFont typeface="Wingdings" pitchFamily="2" charset="2"/>
              <a:buChar char="ü"/>
            </a:pPr>
            <a:endParaRPr lang="en-US" altLang="zh-CN" sz="1600" dirty="0"/>
          </a:p>
          <a:p>
            <a:pPr marL="742950" lvl="1" indent="-285750">
              <a:lnSpc>
                <a:spcPct val="150000"/>
              </a:lnSpc>
              <a:buFont typeface="Wingdings" pitchFamily="2" charset="2"/>
              <a:buChar char="ü"/>
            </a:pPr>
            <a:r>
              <a:rPr lang="zh-CN" altLang="en-US" sz="1600" dirty="0"/>
              <a:t>可伸缩性和负载平衡，采用了基于</a:t>
            </a:r>
            <a:r>
              <a:rPr lang="en-US" altLang="zh-CN" sz="1600" dirty="0">
                <a:solidFill>
                  <a:srgbClr val="FF0000"/>
                </a:solidFill>
              </a:rPr>
              <a:t>hash</a:t>
            </a:r>
            <a:r>
              <a:rPr lang="zh-CN" altLang="en-US" sz="1600" dirty="0"/>
              <a:t>的分区方式减少热点写问题</a:t>
            </a:r>
          </a:p>
        </p:txBody>
      </p:sp>
    </p:spTree>
    <p:extLst>
      <p:ext uri="{BB962C8B-B14F-4D97-AF65-F5344CB8AC3E}">
        <p14:creationId xmlns:p14="http://schemas.microsoft.com/office/powerpoint/2010/main" val="2007543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77AB4-8985-4ABB-865F-076D7634F613}"/>
              </a:ext>
            </a:extLst>
          </p:cNvPr>
          <p:cNvSpPr>
            <a:spLocks noGrp="1"/>
          </p:cNvSpPr>
          <p:nvPr>
            <p:ph type="title"/>
          </p:nvPr>
        </p:nvSpPr>
        <p:spPr/>
        <p:txBody>
          <a:bodyPr/>
          <a:lstStyle/>
          <a:p>
            <a:r>
              <a:rPr lang="zh-CN" altLang="en-US" dirty="0"/>
              <a:t>主题</a:t>
            </a:r>
            <a:r>
              <a:rPr lang="en-US" altLang="zh-CN" dirty="0"/>
              <a:t>5:</a:t>
            </a:r>
            <a:r>
              <a:rPr lang="zh-CN" altLang="en-US" dirty="0"/>
              <a:t> </a:t>
            </a:r>
            <a:r>
              <a:rPr lang="en-US" altLang="zh-CN" b="0" dirty="0"/>
              <a:t>Caching Everywhere</a:t>
            </a:r>
            <a:endParaRPr lang="zh-CN" altLang="en-US" b="0" dirty="0"/>
          </a:p>
        </p:txBody>
      </p:sp>
      <p:sp>
        <p:nvSpPr>
          <p:cNvPr id="4" name="灯片编号占位符 3">
            <a:extLst>
              <a:ext uri="{FF2B5EF4-FFF2-40B4-BE49-F238E27FC236}">
                <a16:creationId xmlns:a16="http://schemas.microsoft.com/office/drawing/2014/main" id="{C0F24206-CF87-40D9-B583-1052AF47985C}"/>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sp>
        <p:nvSpPr>
          <p:cNvPr id="37" name="矩形 36">
            <a:extLst>
              <a:ext uri="{FF2B5EF4-FFF2-40B4-BE49-F238E27FC236}">
                <a16:creationId xmlns:a16="http://schemas.microsoft.com/office/drawing/2014/main" id="{C0E14913-8CE5-5E43-8B18-7AE33BF0CE48}"/>
              </a:ext>
            </a:extLst>
          </p:cNvPr>
          <p:cNvSpPr/>
          <p:nvPr/>
        </p:nvSpPr>
        <p:spPr>
          <a:xfrm>
            <a:off x="669924" y="1324301"/>
            <a:ext cx="10264548"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err="1"/>
              <a:t>eMRC</a:t>
            </a:r>
            <a:r>
              <a:rPr lang="en-US" altLang="zh-CN" dirty="0"/>
              <a:t>: Efficient Miss Ratio Approximation for Multi-Tier Caching</a:t>
            </a:r>
          </a:p>
          <a:p>
            <a:pPr marL="800100" lvl="1" indent="-342900">
              <a:lnSpc>
                <a:spcPct val="150000"/>
              </a:lnSpc>
              <a:buFont typeface="Wingdings" pitchFamily="2" charset="2"/>
              <a:buChar char="ü"/>
            </a:pPr>
            <a:r>
              <a:rPr lang="zh-CN" altLang="en-US" sz="1600" dirty="0"/>
              <a:t>科罗拉多大学博尔德分校</a:t>
            </a:r>
            <a:r>
              <a:rPr lang="en-US" altLang="zh-CN" sz="1600" dirty="0"/>
              <a:t>-Zhang Liu</a:t>
            </a:r>
            <a:r>
              <a:rPr lang="zh-CN" altLang="en-US" sz="1600" dirty="0"/>
              <a:t>，高效的多层缓存</a:t>
            </a:r>
            <a:r>
              <a:rPr lang="en-US" altLang="zh-CN" sz="1600" dirty="0"/>
              <a:t>MRC</a:t>
            </a:r>
            <a:r>
              <a:rPr lang="zh-CN" altLang="en-US" sz="1600" dirty="0"/>
              <a:t>（</a:t>
            </a:r>
            <a:r>
              <a:rPr lang="en-US" altLang="zh-CN" sz="1600" dirty="0"/>
              <a:t>miss ratio curve</a:t>
            </a:r>
            <a:r>
              <a:rPr lang="zh-CN" altLang="en-US" sz="1600" dirty="0"/>
              <a:t>）生成 </a:t>
            </a:r>
            <a:r>
              <a:rPr lang="en-US" altLang="zh-CN" sz="1600" dirty="0">
                <a:solidFill>
                  <a:srgbClr val="FF0000"/>
                </a:solidFill>
              </a:rPr>
              <a:t>@</a:t>
            </a:r>
          </a:p>
        </p:txBody>
      </p:sp>
      <p:sp>
        <p:nvSpPr>
          <p:cNvPr id="3" name="矩形 2">
            <a:extLst>
              <a:ext uri="{FF2B5EF4-FFF2-40B4-BE49-F238E27FC236}">
                <a16:creationId xmlns:a16="http://schemas.microsoft.com/office/drawing/2014/main" id="{86422E15-22D2-8E4E-B493-D8EE503953A1}"/>
              </a:ext>
            </a:extLst>
          </p:cNvPr>
          <p:cNvSpPr/>
          <p:nvPr/>
        </p:nvSpPr>
        <p:spPr>
          <a:xfrm>
            <a:off x="669923" y="2273097"/>
            <a:ext cx="11109701"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The Storage Hierarchy is Not a Hierarchy: Optimizing Caching on Modern Storage Devices with </a:t>
            </a:r>
            <a:r>
              <a:rPr lang="en-US" altLang="zh-CN" dirty="0" err="1"/>
              <a:t>Orthus</a:t>
            </a:r>
            <a:endParaRPr lang="en-US" altLang="zh-CN" dirty="0"/>
          </a:p>
          <a:p>
            <a:pPr marL="800100" lvl="1" indent="-342900">
              <a:lnSpc>
                <a:spcPct val="150000"/>
              </a:lnSpc>
              <a:buFont typeface="Wingdings" pitchFamily="2" charset="2"/>
              <a:buChar char="ü"/>
            </a:pPr>
            <a:r>
              <a:rPr lang="zh-CN" altLang="en-US" sz="1600" dirty="0"/>
              <a:t>威斯康星大学</a:t>
            </a:r>
            <a:r>
              <a:rPr lang="en-US" altLang="zh-CN" sz="1600" dirty="0"/>
              <a:t>-</a:t>
            </a:r>
            <a:r>
              <a:rPr lang="zh-CN" altLang="en-US" sz="1600" dirty="0"/>
              <a:t> </a:t>
            </a:r>
            <a:r>
              <a:rPr lang="en-US" altLang="zh-CN" sz="1600" dirty="0" err="1"/>
              <a:t>Arpaci-Dusseau</a:t>
            </a:r>
            <a:r>
              <a:rPr lang="zh-CN" altLang="en-US" sz="1600" dirty="0"/>
              <a:t>夫妇团队，一种非层次的基于现代存储设备的缓存系统 </a:t>
            </a:r>
            <a:r>
              <a:rPr lang="en-US" altLang="zh-CN" sz="1600" dirty="0">
                <a:solidFill>
                  <a:srgbClr val="FF0000"/>
                </a:solidFill>
              </a:rPr>
              <a:t>&amp;</a:t>
            </a:r>
          </a:p>
        </p:txBody>
      </p:sp>
      <p:sp>
        <p:nvSpPr>
          <p:cNvPr id="41" name="矩形 40">
            <a:extLst>
              <a:ext uri="{FF2B5EF4-FFF2-40B4-BE49-F238E27FC236}">
                <a16:creationId xmlns:a16="http://schemas.microsoft.com/office/drawing/2014/main" id="{699A9B4F-123E-AF44-816B-5906B7A15B46}"/>
              </a:ext>
            </a:extLst>
          </p:cNvPr>
          <p:cNvSpPr/>
          <p:nvPr/>
        </p:nvSpPr>
        <p:spPr>
          <a:xfrm>
            <a:off x="669924" y="3372423"/>
            <a:ext cx="9551036" cy="615553"/>
          </a:xfrm>
          <a:prstGeom prst="rect">
            <a:avLst/>
          </a:prstGeom>
        </p:spPr>
        <p:txBody>
          <a:bodyPr wrap="square">
            <a:spAutoFit/>
          </a:bodyPr>
          <a:lstStyle/>
          <a:p>
            <a:pPr marL="342900" indent="-342900">
              <a:buFont typeface="Arial" panose="020B0604020202020204" pitchFamily="34" charset="0"/>
              <a:buChar char="•"/>
            </a:pPr>
            <a:r>
              <a:rPr lang="en-US" altLang="zh-CN" dirty="0"/>
              <a:t>A Community Cache with Complete Information</a:t>
            </a:r>
          </a:p>
          <a:p>
            <a:pPr marL="800100" lvl="1" indent="-342900">
              <a:buFont typeface="Arial" panose="020B0604020202020204" pitchFamily="34" charset="0"/>
              <a:buChar char="•"/>
            </a:pPr>
            <a:r>
              <a:rPr lang="zh-CN" altLang="en-US" sz="1600" dirty="0"/>
              <a:t>美国东北大学</a:t>
            </a:r>
            <a:r>
              <a:rPr lang="en-US" altLang="zh-CN" sz="1600" dirty="0"/>
              <a:t>-Mania Abdi</a:t>
            </a:r>
            <a:r>
              <a:rPr lang="zh-CN" altLang="en-US" sz="1600" dirty="0"/>
              <a:t>团队，支持并发、用于多个分析平台的缓存系统 </a:t>
            </a:r>
            <a:r>
              <a:rPr lang="en-US" altLang="zh-CN" sz="1600" dirty="0">
                <a:solidFill>
                  <a:srgbClr val="FF0000"/>
                </a:solidFill>
              </a:rPr>
              <a:t>#</a:t>
            </a:r>
          </a:p>
        </p:txBody>
      </p:sp>
      <p:sp>
        <p:nvSpPr>
          <p:cNvPr id="8" name="矩形 7">
            <a:extLst>
              <a:ext uri="{FF2B5EF4-FFF2-40B4-BE49-F238E27FC236}">
                <a16:creationId xmlns:a16="http://schemas.microsoft.com/office/drawing/2014/main" id="{187B357E-7C79-064E-9C52-F55254B12467}"/>
              </a:ext>
            </a:extLst>
          </p:cNvPr>
          <p:cNvSpPr/>
          <p:nvPr/>
        </p:nvSpPr>
        <p:spPr>
          <a:xfrm>
            <a:off x="669924" y="4320572"/>
            <a:ext cx="9551036" cy="128721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Learning Cache Replacement with CACHEUS</a:t>
            </a:r>
          </a:p>
          <a:p>
            <a:pPr marL="800100" lvl="1" indent="-342900">
              <a:lnSpc>
                <a:spcPct val="150000"/>
              </a:lnSpc>
              <a:buFont typeface="Arial" panose="020B0604020202020204" pitchFamily="34" charset="0"/>
              <a:buChar char="•"/>
            </a:pPr>
            <a:r>
              <a:rPr lang="zh-CN" altLang="en-US" sz="1600" dirty="0"/>
              <a:t>佛罗里达国际大学</a:t>
            </a:r>
            <a:r>
              <a:rPr lang="en-US" altLang="zh-CN" sz="1600" dirty="0"/>
              <a:t>-Liana V. Rodriguez</a:t>
            </a:r>
            <a:r>
              <a:rPr lang="zh-CN" altLang="en-US" sz="1600" dirty="0"/>
              <a:t>团队，</a:t>
            </a:r>
            <a:r>
              <a:rPr lang="en-US" altLang="zh-CN" sz="1600" dirty="0" err="1"/>
              <a:t>LeCaR</a:t>
            </a:r>
            <a:r>
              <a:rPr lang="zh-CN" altLang="en-US" sz="1600" dirty="0"/>
              <a:t>的后续（强化学习</a:t>
            </a:r>
            <a:r>
              <a:rPr lang="en-US" altLang="zh-CN" sz="1600" dirty="0"/>
              <a:t>+</a:t>
            </a:r>
            <a:r>
              <a:rPr lang="en-US" altLang="zh-CN" dirty="0"/>
              <a:t>The Regret Minimization Framework</a:t>
            </a:r>
            <a:r>
              <a:rPr lang="zh-CN" altLang="en-US" sz="1600" dirty="0"/>
              <a:t>），基于机器学习的缓存算法 </a:t>
            </a:r>
            <a:r>
              <a:rPr lang="en-US" altLang="zh-CN" sz="1600" dirty="0">
                <a:solidFill>
                  <a:srgbClr val="FF0000"/>
                </a:solidFill>
              </a:rPr>
              <a:t>#</a:t>
            </a:r>
          </a:p>
        </p:txBody>
      </p:sp>
    </p:spTree>
    <p:extLst>
      <p:ext uri="{BB962C8B-B14F-4D97-AF65-F5344CB8AC3E}">
        <p14:creationId xmlns:p14="http://schemas.microsoft.com/office/powerpoint/2010/main" val="400344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77AB4-8985-4ABB-865F-076D7634F613}"/>
              </a:ext>
            </a:extLst>
          </p:cNvPr>
          <p:cNvSpPr>
            <a:spLocks noGrp="1"/>
          </p:cNvSpPr>
          <p:nvPr>
            <p:ph type="title"/>
          </p:nvPr>
        </p:nvSpPr>
        <p:spPr/>
        <p:txBody>
          <a:bodyPr/>
          <a:lstStyle/>
          <a:p>
            <a:r>
              <a:rPr lang="zh-CN" altLang="en-US" dirty="0"/>
              <a:t>主题</a:t>
            </a:r>
            <a:r>
              <a:rPr lang="en-US" altLang="zh-CN" dirty="0"/>
              <a:t>6:</a:t>
            </a:r>
            <a:r>
              <a:rPr lang="zh-CN" altLang="en-US" dirty="0"/>
              <a:t> </a:t>
            </a:r>
            <a:r>
              <a:rPr lang="en-US" altLang="zh-CN" b="0" dirty="0"/>
              <a:t>The SSD Revolution Is Not Over</a:t>
            </a:r>
            <a:endParaRPr lang="zh-CN" altLang="en-US" b="0" dirty="0"/>
          </a:p>
        </p:txBody>
      </p:sp>
      <p:sp>
        <p:nvSpPr>
          <p:cNvPr id="4" name="灯片编号占位符 3">
            <a:extLst>
              <a:ext uri="{FF2B5EF4-FFF2-40B4-BE49-F238E27FC236}">
                <a16:creationId xmlns:a16="http://schemas.microsoft.com/office/drawing/2014/main" id="{C0F24206-CF87-40D9-B583-1052AF47985C}"/>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sp>
        <p:nvSpPr>
          <p:cNvPr id="37" name="矩形 36">
            <a:extLst>
              <a:ext uri="{FF2B5EF4-FFF2-40B4-BE49-F238E27FC236}">
                <a16:creationId xmlns:a16="http://schemas.microsoft.com/office/drawing/2014/main" id="{C0E14913-8CE5-5E43-8B18-7AE33BF0CE48}"/>
              </a:ext>
            </a:extLst>
          </p:cNvPr>
          <p:cNvSpPr/>
          <p:nvPr/>
        </p:nvSpPr>
        <p:spPr>
          <a:xfrm>
            <a:off x="669924" y="1324301"/>
            <a:ext cx="10264548"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err="1"/>
              <a:t>FusionRAID</a:t>
            </a:r>
            <a:r>
              <a:rPr lang="en-US" altLang="zh-CN" dirty="0"/>
              <a:t>: Achieving Consistent Low Latency for Commodity SSD Arrays</a:t>
            </a:r>
          </a:p>
          <a:p>
            <a:pPr marL="800100" lvl="1" indent="-342900">
              <a:lnSpc>
                <a:spcPct val="150000"/>
              </a:lnSpc>
              <a:buFont typeface="Wingdings" pitchFamily="2" charset="2"/>
              <a:buChar char="ü"/>
            </a:pPr>
            <a:r>
              <a:rPr lang="zh-CN" altLang="en-US" sz="1600" dirty="0"/>
              <a:t>清华大学</a:t>
            </a:r>
            <a:r>
              <a:rPr lang="en-US" altLang="zh-CN" sz="1600" dirty="0"/>
              <a:t>-</a:t>
            </a:r>
            <a:r>
              <a:rPr lang="zh-CN" altLang="en-US" sz="1600" dirty="0"/>
              <a:t>郑纬民、张广艳团队，在全闪存阵列上实现一致性和低延迟的</a:t>
            </a:r>
            <a:r>
              <a:rPr lang="en-US" altLang="zh-CN" sz="1600" dirty="0"/>
              <a:t>RAID</a:t>
            </a:r>
            <a:r>
              <a:rPr lang="zh-CN" altLang="en-US" sz="1600" dirty="0"/>
              <a:t>架构 </a:t>
            </a:r>
            <a:r>
              <a:rPr lang="en-US" altLang="zh-CN" sz="1600" dirty="0">
                <a:solidFill>
                  <a:srgbClr val="FF0000"/>
                </a:solidFill>
              </a:rPr>
              <a:t>#</a:t>
            </a:r>
            <a:endParaRPr lang="en-US" altLang="zh-CN" sz="1600" b="1" dirty="0">
              <a:solidFill>
                <a:srgbClr val="FF0000"/>
              </a:solidFill>
            </a:endParaRPr>
          </a:p>
        </p:txBody>
      </p:sp>
      <p:sp>
        <p:nvSpPr>
          <p:cNvPr id="3" name="矩形 2">
            <a:extLst>
              <a:ext uri="{FF2B5EF4-FFF2-40B4-BE49-F238E27FC236}">
                <a16:creationId xmlns:a16="http://schemas.microsoft.com/office/drawing/2014/main" id="{86422E15-22D2-8E4E-B493-D8EE503953A1}"/>
              </a:ext>
            </a:extLst>
          </p:cNvPr>
          <p:cNvSpPr/>
          <p:nvPr/>
        </p:nvSpPr>
        <p:spPr>
          <a:xfrm>
            <a:off x="669924" y="2448912"/>
            <a:ext cx="9185276" cy="128746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solidFill>
                  <a:srgbClr val="FF0000"/>
                </a:solidFill>
              </a:rPr>
              <a:t>Behemoth: A Flash-centric Training Accelerator for Extreme-scale DNNs</a:t>
            </a:r>
          </a:p>
          <a:p>
            <a:pPr marL="342900" indent="-342900">
              <a:lnSpc>
                <a:spcPct val="150000"/>
              </a:lnSpc>
              <a:buFont typeface="Arial" panose="020B0604020202020204" pitchFamily="34" charset="0"/>
              <a:buChar char="•"/>
            </a:pPr>
            <a:r>
              <a:rPr lang="en-US" altLang="zh-CN" dirty="0">
                <a:solidFill>
                  <a:srgbClr val="FF0000"/>
                </a:solidFill>
              </a:rPr>
              <a:t>FlashNeuron: SSD-Enabled Large-Batch Training of Very Deep Neural Networks</a:t>
            </a:r>
          </a:p>
          <a:p>
            <a:pPr marL="800100" lvl="1" indent="-342900">
              <a:lnSpc>
                <a:spcPct val="150000"/>
              </a:lnSpc>
              <a:buFont typeface="Wingdings" pitchFamily="2" charset="2"/>
              <a:buChar char="ü"/>
            </a:pPr>
            <a:r>
              <a:rPr lang="zh-CN" altLang="en-US" sz="1600" dirty="0"/>
              <a:t>都是用</a:t>
            </a:r>
            <a:r>
              <a:rPr lang="en-US" altLang="zh-CN" sz="1600" dirty="0"/>
              <a:t>SSD</a:t>
            </a:r>
            <a:r>
              <a:rPr lang="zh-CN" altLang="en-US" sz="1600" dirty="0"/>
              <a:t>构建存储系统，解决</a:t>
            </a:r>
            <a:r>
              <a:rPr lang="en-US" altLang="zh-CN" sz="1600" dirty="0"/>
              <a:t>DNN</a:t>
            </a:r>
            <a:r>
              <a:rPr lang="zh-CN" altLang="en-US" sz="1600" dirty="0"/>
              <a:t>训练系统中</a:t>
            </a:r>
            <a:r>
              <a:rPr lang="en-US" altLang="zh-CN" sz="1600" dirty="0"/>
              <a:t>GPU</a:t>
            </a:r>
            <a:r>
              <a:rPr lang="zh-CN" altLang="en-US" sz="1600" dirty="0"/>
              <a:t>内存不足问题 </a:t>
            </a:r>
            <a:r>
              <a:rPr lang="en-US" altLang="zh-CN" dirty="0">
                <a:solidFill>
                  <a:srgbClr val="FF0000"/>
                </a:solidFill>
              </a:rPr>
              <a:t>#</a:t>
            </a:r>
            <a:r>
              <a:rPr lang="zh-CN" altLang="en-US" dirty="0">
                <a:solidFill>
                  <a:srgbClr val="FF0000"/>
                </a:solidFill>
              </a:rPr>
              <a:t> </a:t>
            </a:r>
            <a:r>
              <a:rPr lang="en-US" altLang="zh-CN" dirty="0">
                <a:solidFill>
                  <a:srgbClr val="FF0000"/>
                </a:solidFill>
              </a:rPr>
              <a:t>#</a:t>
            </a:r>
          </a:p>
        </p:txBody>
      </p:sp>
      <p:sp>
        <p:nvSpPr>
          <p:cNvPr id="41" name="矩形 40">
            <a:extLst>
              <a:ext uri="{FF2B5EF4-FFF2-40B4-BE49-F238E27FC236}">
                <a16:creationId xmlns:a16="http://schemas.microsoft.com/office/drawing/2014/main" id="{699A9B4F-123E-AF44-816B-5906B7A15B46}"/>
              </a:ext>
            </a:extLst>
          </p:cNvPr>
          <p:cNvSpPr/>
          <p:nvPr/>
        </p:nvSpPr>
        <p:spPr>
          <a:xfrm>
            <a:off x="669924" y="4027750"/>
            <a:ext cx="9551036"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t>D2FQ: Device-Direct Fair Queueing for </a:t>
            </a:r>
            <a:r>
              <a:rPr lang="en-US" altLang="zh-CN" dirty="0" err="1"/>
              <a:t>NVMe</a:t>
            </a:r>
            <a:r>
              <a:rPr lang="en-US" altLang="zh-CN" dirty="0"/>
              <a:t> SSDs</a:t>
            </a:r>
          </a:p>
          <a:p>
            <a:pPr marL="800100" lvl="1" indent="-342900">
              <a:lnSpc>
                <a:spcPct val="150000"/>
              </a:lnSpc>
              <a:buFont typeface="Wingdings" pitchFamily="2" charset="2"/>
              <a:buChar char="ü"/>
            </a:pPr>
            <a:r>
              <a:rPr lang="zh-CN" altLang="en-US" sz="1600" dirty="0"/>
              <a:t>韩国成均馆大学</a:t>
            </a:r>
            <a:r>
              <a:rPr lang="en-US" altLang="zh-CN" sz="1600" dirty="0"/>
              <a:t>- </a:t>
            </a:r>
            <a:r>
              <a:rPr lang="en-US" altLang="zh-CN" sz="1600" dirty="0" err="1"/>
              <a:t>Jinkyu</a:t>
            </a:r>
            <a:r>
              <a:rPr lang="en-US" altLang="zh-CN" sz="1600" dirty="0"/>
              <a:t> </a:t>
            </a:r>
            <a:r>
              <a:rPr lang="en-US" altLang="zh-CN" sz="1600" dirty="0" err="1"/>
              <a:t>Jeong</a:t>
            </a:r>
            <a:r>
              <a:rPr lang="zh-CN" altLang="en-US" sz="1600" dirty="0"/>
              <a:t>团队，针对</a:t>
            </a:r>
            <a:r>
              <a:rPr lang="en-US" altLang="zh-CN" sz="1600" dirty="0" err="1"/>
              <a:t>NVMe</a:t>
            </a:r>
            <a:r>
              <a:rPr lang="zh-CN" altLang="en-US" sz="1600" dirty="0"/>
              <a:t> </a:t>
            </a:r>
            <a:r>
              <a:rPr lang="en-US" altLang="zh-CN" sz="1600" dirty="0"/>
              <a:t>SSD</a:t>
            </a:r>
            <a:r>
              <a:rPr lang="zh-CN" altLang="en-US" sz="1600" dirty="0"/>
              <a:t>公平队列的省</a:t>
            </a:r>
            <a:r>
              <a:rPr lang="en-US" altLang="zh-CN" sz="1600" dirty="0"/>
              <a:t>CPU</a:t>
            </a:r>
            <a:r>
              <a:rPr lang="zh-CN" altLang="en-US" sz="1600" dirty="0"/>
              <a:t>的</a:t>
            </a:r>
            <a:r>
              <a:rPr lang="en-US" altLang="zh-CN" sz="1600" dirty="0"/>
              <a:t>IO</a:t>
            </a:r>
            <a:r>
              <a:rPr lang="zh-CN" altLang="en-US" sz="1600" dirty="0"/>
              <a:t>调度 </a:t>
            </a:r>
            <a:r>
              <a:rPr lang="en-US" altLang="zh-CN" sz="1600" dirty="0">
                <a:solidFill>
                  <a:srgbClr val="FF0000"/>
                </a:solidFill>
              </a:rPr>
              <a:t>&amp;</a:t>
            </a:r>
          </a:p>
        </p:txBody>
      </p:sp>
      <p:sp>
        <p:nvSpPr>
          <p:cNvPr id="42" name="矩形 41">
            <a:extLst>
              <a:ext uri="{FF2B5EF4-FFF2-40B4-BE49-F238E27FC236}">
                <a16:creationId xmlns:a16="http://schemas.microsoft.com/office/drawing/2014/main" id="{51E104B1-00D6-0746-851C-A2EA845FBE5E}"/>
              </a:ext>
            </a:extLst>
          </p:cNvPr>
          <p:cNvSpPr/>
          <p:nvPr/>
        </p:nvSpPr>
        <p:spPr>
          <a:xfrm>
            <a:off x="669924" y="5152361"/>
            <a:ext cx="9185276" cy="8332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solidFill>
                  <a:srgbClr val="FF0000"/>
                </a:solidFill>
              </a:rPr>
              <a:t>An In-Depth Study of Correlated Failures in Production SSD-Based Data Centers</a:t>
            </a:r>
          </a:p>
          <a:p>
            <a:pPr marL="800100" lvl="1" indent="-342900">
              <a:lnSpc>
                <a:spcPct val="150000"/>
              </a:lnSpc>
              <a:buFont typeface="Wingdings" pitchFamily="2" charset="2"/>
              <a:buChar char="ü"/>
            </a:pPr>
            <a:r>
              <a:rPr lang="zh-CN" altLang="en-US" sz="1600" dirty="0"/>
              <a:t>对阿里巴巴</a:t>
            </a:r>
            <a:r>
              <a:rPr lang="en-US" altLang="zh-CN" sz="1600" dirty="0"/>
              <a:t>100</a:t>
            </a:r>
            <a:r>
              <a:rPr lang="zh-CN" altLang="en-US" sz="1600" dirty="0"/>
              <a:t>万个</a:t>
            </a:r>
            <a:r>
              <a:rPr lang="en-US" altLang="zh-CN" sz="1600" dirty="0"/>
              <a:t>SSD</a:t>
            </a:r>
            <a:r>
              <a:rPr lang="zh-CN" altLang="en-US" sz="1600" dirty="0"/>
              <a:t>故障分析 </a:t>
            </a:r>
            <a:r>
              <a:rPr lang="en-US" altLang="zh-CN" sz="1600" dirty="0">
                <a:solidFill>
                  <a:srgbClr val="FF0000"/>
                </a:solidFill>
              </a:rPr>
              <a:t>#</a:t>
            </a:r>
          </a:p>
        </p:txBody>
      </p:sp>
    </p:spTree>
    <p:extLst>
      <p:ext uri="{BB962C8B-B14F-4D97-AF65-F5344CB8AC3E}">
        <p14:creationId xmlns:p14="http://schemas.microsoft.com/office/powerpoint/2010/main" val="297797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b="0" dirty="0"/>
              <a:t>B</a:t>
            </a:r>
            <a:r>
              <a:rPr lang="el-GR" altLang="zh-CN" b="0" dirty="0"/>
              <a:t>ε-</a:t>
            </a:r>
            <a:r>
              <a:rPr lang="en-US" altLang="zh-CN" b="0" dirty="0"/>
              <a:t>tree</a:t>
            </a:r>
            <a:endParaRPr lang="zh-CN" altLang="en-US" sz="2400" b="0" dirty="0"/>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6" name="矩形 5">
            <a:extLst>
              <a:ext uri="{FF2B5EF4-FFF2-40B4-BE49-F238E27FC236}">
                <a16:creationId xmlns:a16="http://schemas.microsoft.com/office/drawing/2014/main" id="{3A1D0ECB-E922-6B45-AB6A-0163208F7E14}"/>
              </a:ext>
            </a:extLst>
          </p:cNvPr>
          <p:cNvSpPr/>
          <p:nvPr/>
        </p:nvSpPr>
        <p:spPr>
          <a:xfrm>
            <a:off x="669924" y="1220364"/>
            <a:ext cx="9107045" cy="1524007"/>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1600" dirty="0" err="1"/>
              <a:t>Brodal</a:t>
            </a:r>
            <a:r>
              <a:rPr lang="en-US" altLang="zh-CN" sz="1600" dirty="0"/>
              <a:t> and Fagerberg</a:t>
            </a:r>
            <a:r>
              <a:rPr lang="zh-CN" altLang="en-US" sz="1600" dirty="0"/>
              <a:t>，</a:t>
            </a:r>
            <a:r>
              <a:rPr lang="en-US" altLang="zh-CN" sz="1600" dirty="0"/>
              <a:t>2003</a:t>
            </a:r>
            <a:r>
              <a:rPr lang="zh-CN" altLang="en-US" sz="1600" dirty="0"/>
              <a:t>年发表论文“</a:t>
            </a:r>
            <a:r>
              <a:rPr lang="en-US" altLang="zh-CN" sz="1600" dirty="0"/>
              <a:t>Lower Bounds for External Memory Dictionaries”</a:t>
            </a:r>
          </a:p>
          <a:p>
            <a:pPr marL="342900" indent="-342900">
              <a:lnSpc>
                <a:spcPct val="150000"/>
              </a:lnSpc>
              <a:buFont typeface="Arial" panose="020B0604020202020204" pitchFamily="34" charset="0"/>
              <a:buChar char="•"/>
            </a:pPr>
            <a:r>
              <a:rPr lang="en-US" altLang="zh-CN" sz="1600" dirty="0"/>
              <a:t>B-tree</a:t>
            </a:r>
            <a:r>
              <a:rPr lang="zh-CN" altLang="en-US" sz="1600" dirty="0"/>
              <a:t>和</a:t>
            </a:r>
            <a:r>
              <a:rPr lang="en-US" altLang="zh-CN" sz="1600" dirty="0"/>
              <a:t>buffered repository tree</a:t>
            </a:r>
            <a:r>
              <a:rPr lang="zh-CN" altLang="en-US" sz="1600" dirty="0"/>
              <a:t>（</a:t>
            </a:r>
            <a:r>
              <a:rPr lang="en-US" altLang="zh-CN" sz="1600" dirty="0"/>
              <a:t>BRT</a:t>
            </a:r>
            <a:r>
              <a:rPr lang="zh-CN" altLang="en-US" sz="1600" dirty="0"/>
              <a:t>，</a:t>
            </a:r>
            <a:r>
              <a:rPr lang="en-US" altLang="zh-CN" sz="1600" dirty="0"/>
              <a:t>2000</a:t>
            </a:r>
            <a:r>
              <a:rPr lang="zh-CN" altLang="en-US" sz="1600" dirty="0"/>
              <a:t>年提出，每个内部节点附加一个</a:t>
            </a:r>
            <a:r>
              <a:rPr lang="en-US" altLang="zh-CN" sz="1600" dirty="0"/>
              <a:t>buffer</a:t>
            </a:r>
            <a:r>
              <a:rPr lang="zh-CN" altLang="en-US" sz="1600" dirty="0"/>
              <a:t>）的结合体</a:t>
            </a:r>
            <a:endParaRPr lang="en-US" altLang="zh-CN" sz="1600" dirty="0"/>
          </a:p>
          <a:p>
            <a:pPr marL="342900" indent="-342900">
              <a:lnSpc>
                <a:spcPct val="150000"/>
              </a:lnSpc>
              <a:buFont typeface="Arial" panose="020B0604020202020204" pitchFamily="34" charset="0"/>
              <a:buChar char="•"/>
            </a:pPr>
            <a:r>
              <a:rPr lang="zh-CN" altLang="en-US" sz="1600" dirty="0"/>
              <a:t>典型系统代表：</a:t>
            </a:r>
            <a:r>
              <a:rPr lang="en-US" altLang="zh-CN" sz="1600" dirty="0" err="1"/>
              <a:t>TokuDB</a:t>
            </a:r>
            <a:r>
              <a:rPr lang="zh-CN" altLang="en-US" sz="1600" dirty="0"/>
              <a:t>（</a:t>
            </a:r>
            <a:r>
              <a:rPr lang="en-US" altLang="zh-CN" sz="1600" dirty="0"/>
              <a:t>Fractal tree index</a:t>
            </a:r>
            <a:r>
              <a:rPr lang="zh-CN" altLang="en-US" sz="1600" dirty="0"/>
              <a:t>，</a:t>
            </a:r>
            <a:r>
              <a:rPr lang="en-US" altLang="zh-CN" sz="1600" dirty="0"/>
              <a:t>ft-index</a:t>
            </a:r>
            <a:r>
              <a:rPr lang="zh-CN" altLang="en-US" sz="1600" dirty="0"/>
              <a:t>）、</a:t>
            </a:r>
            <a:r>
              <a:rPr lang="en-US" altLang="zh-CN" sz="1600" dirty="0" err="1"/>
              <a:t>BetrFS</a:t>
            </a:r>
            <a:endParaRPr lang="en-US" altLang="zh-CN" sz="1600" dirty="0"/>
          </a:p>
          <a:p>
            <a:pPr marL="342900" indent="-342900">
              <a:lnSpc>
                <a:spcPct val="150000"/>
              </a:lnSpc>
              <a:buFont typeface="Arial" panose="020B0604020202020204" pitchFamily="34" charset="0"/>
              <a:buChar char="•"/>
            </a:pPr>
            <a:r>
              <a:rPr lang="zh-CN" altLang="en-US" sz="1600" dirty="0"/>
              <a:t>写优秀，读牺牲，写放大</a:t>
            </a:r>
            <a:endParaRPr lang="en-US" altLang="zh-CN" sz="1600" dirty="0"/>
          </a:p>
        </p:txBody>
      </p:sp>
      <p:pic>
        <p:nvPicPr>
          <p:cNvPr id="8" name="图片 7" descr="表格&#10;&#10;描述已自动生成">
            <a:extLst>
              <a:ext uri="{FF2B5EF4-FFF2-40B4-BE49-F238E27FC236}">
                <a16:creationId xmlns:a16="http://schemas.microsoft.com/office/drawing/2014/main" id="{C0DE0E3E-1AC7-454B-9BE6-604E59BAE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1412" y="3166077"/>
            <a:ext cx="5001641" cy="1928436"/>
          </a:xfrm>
          <a:prstGeom prst="rect">
            <a:avLst/>
          </a:prstGeom>
        </p:spPr>
      </p:pic>
      <p:pic>
        <p:nvPicPr>
          <p:cNvPr id="10" name="图片 9" descr="图示&#10;&#10;描述已自动生成">
            <a:extLst>
              <a:ext uri="{FF2B5EF4-FFF2-40B4-BE49-F238E27FC236}">
                <a16:creationId xmlns:a16="http://schemas.microsoft.com/office/drawing/2014/main" id="{9576A88D-1D68-E442-9FB7-E421D6E3D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47" y="2976437"/>
            <a:ext cx="6224871" cy="2307715"/>
          </a:xfrm>
          <a:prstGeom prst="rect">
            <a:avLst/>
          </a:prstGeom>
        </p:spPr>
      </p:pic>
      <p:sp>
        <p:nvSpPr>
          <p:cNvPr id="11" name="矩形 10">
            <a:extLst>
              <a:ext uri="{FF2B5EF4-FFF2-40B4-BE49-F238E27FC236}">
                <a16:creationId xmlns:a16="http://schemas.microsoft.com/office/drawing/2014/main" id="{30BC111B-F5D2-CD41-AC6E-DA050D44C1CD}"/>
              </a:ext>
            </a:extLst>
          </p:cNvPr>
          <p:cNvSpPr/>
          <p:nvPr/>
        </p:nvSpPr>
        <p:spPr>
          <a:xfrm>
            <a:off x="5638182" y="3244334"/>
            <a:ext cx="184731" cy="369332"/>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3553479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435517" y="-485425"/>
            <a:ext cx="11654117" cy="1026159"/>
          </a:xfrm>
        </p:spPr>
        <p:txBody>
          <a:bodyPr>
            <a:normAutofit/>
          </a:bodyPr>
          <a:lstStyle/>
          <a:p>
            <a:r>
              <a:rPr lang="en-US" altLang="zh-CN" sz="2400" i="1" dirty="0"/>
              <a:t>6-2</a:t>
            </a:r>
            <a:r>
              <a:rPr lang="zh-CN" altLang="en-US" sz="2400" i="1" dirty="0"/>
              <a:t> </a:t>
            </a:r>
            <a:r>
              <a:rPr lang="en-US" altLang="zh-CN" sz="2400" b="0" dirty="0"/>
              <a:t>Behemoth: A Flash-centric Training Accelerator for Extreme-scale DNNs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sp>
        <p:nvSpPr>
          <p:cNvPr id="5" name="矩形 4">
            <a:extLst>
              <a:ext uri="{FF2B5EF4-FFF2-40B4-BE49-F238E27FC236}">
                <a16:creationId xmlns:a16="http://schemas.microsoft.com/office/drawing/2014/main" id="{15A20E0A-4525-B648-9D33-8C33A52FE5BC}"/>
              </a:ext>
            </a:extLst>
          </p:cNvPr>
          <p:cNvSpPr/>
          <p:nvPr/>
        </p:nvSpPr>
        <p:spPr>
          <a:xfrm>
            <a:off x="658734" y="1155818"/>
            <a:ext cx="11189615" cy="115467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韩国首尔大学</a:t>
            </a:r>
            <a:r>
              <a:rPr lang="en-US" altLang="zh-CN" sz="1600" dirty="0"/>
              <a:t>- Jae W. Lee</a:t>
            </a:r>
            <a:r>
              <a:rPr lang="zh-CN" altLang="en-US" sz="1600" dirty="0"/>
              <a:t>团队 </a:t>
            </a:r>
            <a:r>
              <a:rPr lang="en-US" altLang="zh-CN" sz="1600" dirty="0"/>
              <a:t>&amp;&amp;</a:t>
            </a:r>
            <a:r>
              <a:rPr lang="zh-CN" altLang="en-US" sz="1600" dirty="0"/>
              <a:t> 三星</a:t>
            </a:r>
            <a:endParaRPr lang="en-US" altLang="zh-CN" sz="1600" dirty="0"/>
          </a:p>
          <a:p>
            <a:pPr marL="342900" indent="-342900">
              <a:lnSpc>
                <a:spcPct val="150000"/>
              </a:lnSpc>
              <a:buFont typeface="Arial" panose="020B0604020202020204" pitchFamily="34" charset="0"/>
              <a:buChar char="•"/>
            </a:pPr>
            <a:r>
              <a:rPr lang="zh-CN" altLang="en-US" sz="1600" dirty="0"/>
              <a:t>问题：增大模型大小是提高</a:t>
            </a:r>
            <a:r>
              <a:rPr lang="en-US" altLang="zh-CN" sz="1600" dirty="0"/>
              <a:t>DNNs</a:t>
            </a:r>
            <a:r>
              <a:rPr lang="zh-CN" altLang="en-US" sz="1600" dirty="0"/>
              <a:t>准确性的关键，从正向传播到反向传播的数据重用模式，显存不足</a:t>
            </a:r>
            <a:endParaRPr lang="en-US" altLang="zh-CN" sz="1600" dirty="0"/>
          </a:p>
          <a:p>
            <a:pPr marL="342900" indent="-342900">
              <a:lnSpc>
                <a:spcPct val="150000"/>
              </a:lnSpc>
              <a:buFont typeface="Arial" panose="020B0604020202020204" pitchFamily="34" charset="0"/>
              <a:buChar char="•"/>
            </a:pPr>
            <a:endParaRPr lang="en-US" altLang="zh-CN" sz="1600" dirty="0"/>
          </a:p>
        </p:txBody>
      </p:sp>
      <p:sp>
        <p:nvSpPr>
          <p:cNvPr id="6" name="标题 1">
            <a:extLst>
              <a:ext uri="{FF2B5EF4-FFF2-40B4-BE49-F238E27FC236}">
                <a16:creationId xmlns:a16="http://schemas.microsoft.com/office/drawing/2014/main" id="{962CA9D2-4D1C-9B42-B5AC-10BCE8667DDF}"/>
              </a:ext>
            </a:extLst>
          </p:cNvPr>
          <p:cNvSpPr txBox="1">
            <a:spLocks/>
          </p:cNvSpPr>
          <p:nvPr/>
        </p:nvSpPr>
        <p:spPr>
          <a:xfrm>
            <a:off x="435517" y="-1"/>
            <a:ext cx="11654117" cy="102615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sz="2400" i="1" dirty="0"/>
              <a:t>6-3</a:t>
            </a:r>
            <a:r>
              <a:rPr lang="zh-CN" altLang="en-US" sz="2400" dirty="0"/>
              <a:t> </a:t>
            </a:r>
            <a:r>
              <a:rPr lang="en-US" altLang="zh-CN" sz="2400" b="0" dirty="0" err="1"/>
              <a:t>FlashNeuron</a:t>
            </a:r>
            <a:r>
              <a:rPr lang="en-US" altLang="zh-CN" sz="2400" b="0" dirty="0"/>
              <a:t>: SSD-Enabled Large-Batch Training of Very Deep Neural Networks</a:t>
            </a:r>
            <a:endParaRPr lang="zh-CN" altLang="en-US" sz="2400" b="0" dirty="0"/>
          </a:p>
        </p:txBody>
      </p:sp>
      <p:pic>
        <p:nvPicPr>
          <p:cNvPr id="3" name="图片 2">
            <a:extLst>
              <a:ext uri="{FF2B5EF4-FFF2-40B4-BE49-F238E27FC236}">
                <a16:creationId xmlns:a16="http://schemas.microsoft.com/office/drawing/2014/main" id="{435410E0-A1D8-8940-835A-1111F5D1BE4B}"/>
              </a:ext>
            </a:extLst>
          </p:cNvPr>
          <p:cNvPicPr>
            <a:picLocks noChangeAspect="1"/>
          </p:cNvPicPr>
          <p:nvPr/>
        </p:nvPicPr>
        <p:blipFill>
          <a:blip r:embed="rId3"/>
          <a:stretch>
            <a:fillRect/>
          </a:stretch>
        </p:blipFill>
        <p:spPr>
          <a:xfrm>
            <a:off x="658734" y="2025250"/>
            <a:ext cx="4923038" cy="2365444"/>
          </a:xfrm>
          <a:prstGeom prst="rect">
            <a:avLst/>
          </a:prstGeom>
        </p:spPr>
      </p:pic>
      <p:pic>
        <p:nvPicPr>
          <p:cNvPr id="9" name="图片 8">
            <a:extLst>
              <a:ext uri="{FF2B5EF4-FFF2-40B4-BE49-F238E27FC236}">
                <a16:creationId xmlns:a16="http://schemas.microsoft.com/office/drawing/2014/main" id="{50F47D26-8880-9B45-B350-E8CAB4A1AF3F}"/>
              </a:ext>
            </a:extLst>
          </p:cNvPr>
          <p:cNvPicPr>
            <a:picLocks noChangeAspect="1"/>
          </p:cNvPicPr>
          <p:nvPr/>
        </p:nvPicPr>
        <p:blipFill>
          <a:blip r:embed="rId4"/>
          <a:stretch>
            <a:fillRect/>
          </a:stretch>
        </p:blipFill>
        <p:spPr>
          <a:xfrm>
            <a:off x="6253541" y="2234763"/>
            <a:ext cx="5475769" cy="2231661"/>
          </a:xfrm>
          <a:prstGeom prst="rect">
            <a:avLst/>
          </a:prstGeom>
        </p:spPr>
      </p:pic>
      <p:pic>
        <p:nvPicPr>
          <p:cNvPr id="10" name="图片 9">
            <a:extLst>
              <a:ext uri="{FF2B5EF4-FFF2-40B4-BE49-F238E27FC236}">
                <a16:creationId xmlns:a16="http://schemas.microsoft.com/office/drawing/2014/main" id="{424E0676-2E90-7141-97EB-9ED048B9EE5F}"/>
              </a:ext>
            </a:extLst>
          </p:cNvPr>
          <p:cNvPicPr>
            <a:picLocks noChangeAspect="1"/>
          </p:cNvPicPr>
          <p:nvPr/>
        </p:nvPicPr>
        <p:blipFill>
          <a:blip r:embed="rId5"/>
          <a:stretch>
            <a:fillRect/>
          </a:stretch>
        </p:blipFill>
        <p:spPr>
          <a:xfrm>
            <a:off x="788930" y="4675310"/>
            <a:ext cx="4697470" cy="2053744"/>
          </a:xfrm>
          <a:prstGeom prst="rect">
            <a:avLst/>
          </a:prstGeom>
        </p:spPr>
      </p:pic>
      <p:sp>
        <p:nvSpPr>
          <p:cNvPr id="11" name="圆角矩形 10">
            <a:extLst>
              <a:ext uri="{FF2B5EF4-FFF2-40B4-BE49-F238E27FC236}">
                <a16:creationId xmlns:a16="http://schemas.microsoft.com/office/drawing/2014/main" id="{80A39EB5-58C4-C845-BFF3-606ACD223604}"/>
              </a:ext>
            </a:extLst>
          </p:cNvPr>
          <p:cNvSpPr/>
          <p:nvPr/>
        </p:nvSpPr>
        <p:spPr>
          <a:xfrm>
            <a:off x="7463627" y="5040336"/>
            <a:ext cx="3630109" cy="859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GPU memory capacity wall !</a:t>
            </a:r>
            <a:endParaRPr kumimoji="1" lang="zh-CN" altLang="en-US" dirty="0"/>
          </a:p>
        </p:txBody>
      </p:sp>
    </p:spTree>
    <p:extLst>
      <p:ext uri="{BB962C8B-B14F-4D97-AF65-F5344CB8AC3E}">
        <p14:creationId xmlns:p14="http://schemas.microsoft.com/office/powerpoint/2010/main" val="1274873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59290" y="41511"/>
            <a:ext cx="11654117" cy="1026159"/>
          </a:xfrm>
        </p:spPr>
        <p:txBody>
          <a:bodyPr>
            <a:normAutofit/>
          </a:bodyPr>
          <a:lstStyle/>
          <a:p>
            <a:r>
              <a:rPr lang="en-US" altLang="zh-CN" sz="2400" b="0" dirty="0"/>
              <a:t>Overcoming GPU Memory Capacity Wall</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sp>
        <p:nvSpPr>
          <p:cNvPr id="20" name="矩形 19">
            <a:extLst>
              <a:ext uri="{FF2B5EF4-FFF2-40B4-BE49-F238E27FC236}">
                <a16:creationId xmlns:a16="http://schemas.microsoft.com/office/drawing/2014/main" id="{BEFAE6C5-4A86-C34E-8B71-940606DB5461}"/>
              </a:ext>
            </a:extLst>
          </p:cNvPr>
          <p:cNvSpPr/>
          <p:nvPr/>
        </p:nvSpPr>
        <p:spPr>
          <a:xfrm>
            <a:off x="659290" y="1251225"/>
            <a:ext cx="7657396" cy="484799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solidFill>
                  <a:srgbClr val="FF0000"/>
                </a:solidFill>
              </a:rPr>
              <a:t>方法</a:t>
            </a:r>
            <a:r>
              <a:rPr lang="en-US" altLang="zh-CN" sz="1600" dirty="0">
                <a:solidFill>
                  <a:srgbClr val="FF0000"/>
                </a:solidFill>
              </a:rPr>
              <a:t>1</a:t>
            </a:r>
            <a:r>
              <a:rPr lang="en-US" altLang="zh-CN" sz="1600" dirty="0"/>
              <a:t>:</a:t>
            </a:r>
            <a:r>
              <a:rPr lang="zh-CN" altLang="en-US" sz="1600" dirty="0"/>
              <a:t> 丢弃中间结果，后向传播的时候重新计算，额外的计算量</a:t>
            </a:r>
            <a:endParaRPr lang="en-US" altLang="zh-CN" sz="1600" dirty="0"/>
          </a:p>
          <a:p>
            <a:pPr marL="342900" indent="-342900">
              <a:lnSpc>
                <a:spcPct val="150000"/>
              </a:lnSpc>
              <a:buFont typeface="Arial" panose="020B0604020202020204" pitchFamily="34" charset="0"/>
              <a:buChar char="•"/>
            </a:pPr>
            <a:r>
              <a:rPr lang="zh-CN" altLang="en-US" sz="1600" dirty="0">
                <a:solidFill>
                  <a:srgbClr val="FF0000"/>
                </a:solidFill>
              </a:rPr>
              <a:t>方法</a:t>
            </a:r>
            <a:r>
              <a:rPr lang="en-US" altLang="zh-CN" sz="1600" dirty="0">
                <a:solidFill>
                  <a:srgbClr val="FF0000"/>
                </a:solidFill>
              </a:rPr>
              <a:t>2</a:t>
            </a:r>
            <a:r>
              <a:rPr lang="en-US" altLang="zh-CN" sz="1600" dirty="0"/>
              <a:t>:</a:t>
            </a:r>
            <a:r>
              <a:rPr lang="zh-CN" altLang="en-US" sz="1600" dirty="0"/>
              <a:t> 利用模型并行性，将模型分区分到多个设备上</a:t>
            </a:r>
            <a:endParaRPr lang="en-US" altLang="zh-CN" sz="1600" dirty="0"/>
          </a:p>
          <a:p>
            <a:pPr marL="800100" lvl="1" indent="-342900">
              <a:lnSpc>
                <a:spcPct val="150000"/>
              </a:lnSpc>
              <a:buFont typeface="Wingdings" pitchFamily="2" charset="2"/>
              <a:buChar char="ü"/>
            </a:pPr>
            <a:r>
              <a:rPr lang="zh-CN" altLang="en-US" sz="1600" dirty="0"/>
              <a:t>需要很多资源</a:t>
            </a:r>
            <a:endParaRPr lang="en-US" altLang="zh-CN" sz="1600" dirty="0"/>
          </a:p>
          <a:p>
            <a:pPr marL="800100" lvl="1" indent="-342900">
              <a:lnSpc>
                <a:spcPct val="150000"/>
              </a:lnSpc>
              <a:buFont typeface="Wingdings" pitchFamily="2" charset="2"/>
              <a:buChar char="ü"/>
            </a:pPr>
            <a:r>
              <a:rPr lang="zh-CN" altLang="en-US" sz="1600" dirty="0"/>
              <a:t>负载均衡，依赖关系，额外控制分配机制</a:t>
            </a:r>
            <a:endParaRPr lang="en-US" altLang="zh-CN" sz="1600" dirty="0"/>
          </a:p>
          <a:p>
            <a:pPr marL="342900" indent="-342900">
              <a:lnSpc>
                <a:spcPct val="150000"/>
              </a:lnSpc>
              <a:buFont typeface="Arial" panose="020B0604020202020204" pitchFamily="34" charset="0"/>
              <a:buChar char="•"/>
            </a:pPr>
            <a:r>
              <a:rPr lang="zh-CN" altLang="en-US" sz="1600" dirty="0">
                <a:solidFill>
                  <a:srgbClr val="FF0000"/>
                </a:solidFill>
              </a:rPr>
              <a:t>方法</a:t>
            </a:r>
            <a:r>
              <a:rPr lang="en-US" altLang="zh-CN" sz="1600" dirty="0">
                <a:solidFill>
                  <a:srgbClr val="FF0000"/>
                </a:solidFill>
              </a:rPr>
              <a:t>3</a:t>
            </a:r>
            <a:r>
              <a:rPr lang="en-US" altLang="zh-CN" sz="1600" dirty="0"/>
              <a:t>:</a:t>
            </a:r>
            <a:r>
              <a:rPr lang="zh-CN" altLang="en-US" sz="1600" dirty="0"/>
              <a:t> 通过将一些中间数据（例如，特征图）卸载到</a:t>
            </a:r>
            <a:r>
              <a:rPr lang="en-US" altLang="zh-CN" sz="1600" dirty="0"/>
              <a:t>CPU</a:t>
            </a:r>
            <a:r>
              <a:rPr lang="zh-CN" altLang="en-US" sz="1600" dirty="0"/>
              <a:t>内存</a:t>
            </a:r>
            <a:endParaRPr lang="en-US" altLang="zh-CN" sz="1600" dirty="0"/>
          </a:p>
          <a:p>
            <a:pPr marL="800100" lvl="1" indent="-342900">
              <a:lnSpc>
                <a:spcPct val="150000"/>
              </a:lnSpc>
              <a:buFont typeface="Wingdings" pitchFamily="2" charset="2"/>
              <a:buChar char="ü"/>
            </a:pPr>
            <a:r>
              <a:rPr lang="zh-CN" altLang="en-US" sz="1600" dirty="0"/>
              <a:t>内存依旧不足</a:t>
            </a:r>
            <a:endParaRPr lang="en-US" altLang="zh-CN" sz="1600" dirty="0"/>
          </a:p>
          <a:p>
            <a:pPr marL="800100" lvl="1" indent="-342900">
              <a:lnSpc>
                <a:spcPct val="150000"/>
              </a:lnSpc>
              <a:buFont typeface="Wingdings" pitchFamily="2" charset="2"/>
              <a:buChar char="ü"/>
            </a:pPr>
            <a:r>
              <a:rPr lang="zh-CN" altLang="en-US" sz="1600" dirty="0"/>
              <a:t>与</a:t>
            </a:r>
            <a:r>
              <a:rPr lang="en-US" altLang="zh-CN" sz="1600" dirty="0"/>
              <a:t>CPU</a:t>
            </a:r>
            <a:r>
              <a:rPr lang="zh-CN" altLang="en-US" sz="1600" dirty="0"/>
              <a:t>上运行的应用程序争用</a:t>
            </a:r>
            <a:endParaRPr lang="en-US" altLang="zh-CN" sz="1600" dirty="0"/>
          </a:p>
          <a:p>
            <a:pPr marL="800100" lvl="1" indent="-342900">
              <a:lnSpc>
                <a:spcPct val="150000"/>
              </a:lnSpc>
              <a:buFont typeface="Wingdings" pitchFamily="2" charset="2"/>
              <a:buChar char="ü"/>
            </a:pPr>
            <a:endParaRPr lang="en-US" altLang="zh-CN" sz="1600" dirty="0"/>
          </a:p>
          <a:p>
            <a:pPr marL="285750" indent="-285750">
              <a:lnSpc>
                <a:spcPct val="150000"/>
              </a:lnSpc>
              <a:buFont typeface="Arial" panose="020B0604020202020204" pitchFamily="34" charset="0"/>
              <a:buChar char="•"/>
            </a:pPr>
            <a:r>
              <a:rPr lang="zh-CN" altLang="en-US" sz="1600" dirty="0"/>
              <a:t>提出使用</a:t>
            </a:r>
            <a:r>
              <a:rPr lang="en-US" altLang="zh-CN" sz="1600" dirty="0"/>
              <a:t>SSD</a:t>
            </a:r>
            <a:r>
              <a:rPr lang="zh-CN" altLang="en-US" sz="1600" dirty="0"/>
              <a:t>作为容量补充，构建训练存储系统</a:t>
            </a:r>
            <a:endParaRPr lang="en-US" altLang="zh-CN" sz="1600" dirty="0"/>
          </a:p>
          <a:p>
            <a:pPr marL="742950" lvl="1" indent="-285750">
              <a:lnSpc>
                <a:spcPct val="150000"/>
              </a:lnSpc>
              <a:buFont typeface="Wingdings" pitchFamily="2" charset="2"/>
              <a:buChar char="ü"/>
            </a:pPr>
            <a:r>
              <a:rPr lang="en-US" altLang="zh-CN" sz="1600" dirty="0"/>
              <a:t>Behemoth</a:t>
            </a:r>
            <a:r>
              <a:rPr lang="zh-CN" altLang="en-US" sz="1600" dirty="0"/>
              <a:t>：为超大规模的</a:t>
            </a:r>
            <a:r>
              <a:rPr lang="en-US" altLang="zh-CN" sz="1600" dirty="0"/>
              <a:t>NLP</a:t>
            </a:r>
            <a:r>
              <a:rPr lang="zh-CN" altLang="en-US" sz="1600" dirty="0"/>
              <a:t>模型训练</a:t>
            </a:r>
            <a:r>
              <a:rPr lang="en-US" altLang="zh-CN" sz="1600" dirty="0"/>
              <a:t>GPU</a:t>
            </a:r>
            <a:r>
              <a:rPr lang="zh-CN" altLang="en-US" sz="1600" dirty="0"/>
              <a:t>配备基于闪存的存储系统</a:t>
            </a:r>
            <a:endParaRPr lang="en-US" altLang="zh-CN" sz="1600" dirty="0"/>
          </a:p>
          <a:p>
            <a:pPr marL="742950" lvl="1" indent="-285750">
              <a:lnSpc>
                <a:spcPct val="150000"/>
              </a:lnSpc>
              <a:buFont typeface="Wingdings" pitchFamily="2" charset="2"/>
              <a:buChar char="ü"/>
            </a:pPr>
            <a:r>
              <a:rPr lang="en-US" altLang="zh-CN" sz="1600" dirty="0" err="1"/>
              <a:t>FlashNeuron</a:t>
            </a:r>
            <a:r>
              <a:rPr lang="zh-CN" altLang="en-US" sz="1600" dirty="0"/>
              <a:t>：</a:t>
            </a:r>
            <a:r>
              <a:rPr lang="en-US" altLang="zh-CN" sz="1600" dirty="0" err="1"/>
              <a:t>NVMe</a:t>
            </a:r>
            <a:r>
              <a:rPr lang="zh-CN" altLang="en-US" sz="1600" dirty="0"/>
              <a:t> </a:t>
            </a:r>
            <a:r>
              <a:rPr lang="en-US" altLang="zh-CN" sz="1600" dirty="0"/>
              <a:t>SSD</a:t>
            </a:r>
            <a:r>
              <a:rPr lang="zh-CN" altLang="en-US" sz="1600" dirty="0"/>
              <a:t>作为后端解决</a:t>
            </a:r>
            <a:r>
              <a:rPr lang="en-US" altLang="zh-CN" sz="1600" dirty="0"/>
              <a:t>CPU</a:t>
            </a:r>
            <a:r>
              <a:rPr lang="zh-CN" altLang="en-US" sz="1600" dirty="0"/>
              <a:t>上运行的应用程序争用问题</a:t>
            </a:r>
            <a:endParaRPr lang="en-US" altLang="zh-CN" sz="1600" dirty="0"/>
          </a:p>
          <a:p>
            <a:pPr lvl="1">
              <a:lnSpc>
                <a:spcPct val="150000"/>
              </a:lnSpc>
            </a:pPr>
            <a:endParaRPr lang="en-US" altLang="zh-CN" sz="1600" dirty="0"/>
          </a:p>
          <a:p>
            <a:pPr marL="742950" lvl="1" indent="-285750">
              <a:lnSpc>
                <a:spcPct val="150000"/>
              </a:lnSpc>
              <a:buFont typeface="Wingdings" pitchFamily="2" charset="2"/>
              <a:buChar char="ü"/>
            </a:pPr>
            <a:endParaRPr lang="en-US" altLang="zh-CN" sz="1600" dirty="0"/>
          </a:p>
        </p:txBody>
      </p:sp>
    </p:spTree>
    <p:extLst>
      <p:ext uri="{BB962C8B-B14F-4D97-AF65-F5344CB8AC3E}">
        <p14:creationId xmlns:p14="http://schemas.microsoft.com/office/powerpoint/2010/main" val="4173888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59290" y="41511"/>
            <a:ext cx="11654117" cy="1026159"/>
          </a:xfrm>
        </p:spPr>
        <p:txBody>
          <a:bodyPr>
            <a:normAutofit/>
          </a:bodyPr>
          <a:lstStyle/>
          <a:p>
            <a:r>
              <a:rPr lang="en-US" altLang="zh-CN" sz="2400" b="0" dirty="0"/>
              <a:t>Behemoth</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a:p>
        </p:txBody>
      </p:sp>
      <p:pic>
        <p:nvPicPr>
          <p:cNvPr id="7" name="图片 6">
            <a:extLst>
              <a:ext uri="{FF2B5EF4-FFF2-40B4-BE49-F238E27FC236}">
                <a16:creationId xmlns:a16="http://schemas.microsoft.com/office/drawing/2014/main" id="{AACFC09A-862F-A948-984B-BDBC36F13262}"/>
              </a:ext>
            </a:extLst>
          </p:cNvPr>
          <p:cNvPicPr>
            <a:picLocks noChangeAspect="1"/>
          </p:cNvPicPr>
          <p:nvPr/>
        </p:nvPicPr>
        <p:blipFill>
          <a:blip r:embed="rId2"/>
          <a:stretch>
            <a:fillRect/>
          </a:stretch>
        </p:blipFill>
        <p:spPr>
          <a:xfrm>
            <a:off x="5334333" y="1157330"/>
            <a:ext cx="6809252" cy="1810196"/>
          </a:xfrm>
          <a:prstGeom prst="rect">
            <a:avLst/>
          </a:prstGeom>
        </p:spPr>
      </p:pic>
      <p:sp>
        <p:nvSpPr>
          <p:cNvPr id="12" name="矩形 11">
            <a:extLst>
              <a:ext uri="{FF2B5EF4-FFF2-40B4-BE49-F238E27FC236}">
                <a16:creationId xmlns:a16="http://schemas.microsoft.com/office/drawing/2014/main" id="{FAFCFD15-7C78-2549-B2CD-B57C77D0D5F1}"/>
              </a:ext>
            </a:extLst>
          </p:cNvPr>
          <p:cNvSpPr/>
          <p:nvPr/>
        </p:nvSpPr>
        <p:spPr>
          <a:xfrm>
            <a:off x="659289" y="1251225"/>
            <a:ext cx="4675044" cy="5038367"/>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solidFill>
                  <a:srgbClr val="FF0000"/>
                </a:solidFill>
              </a:rPr>
              <a:t>发现</a:t>
            </a:r>
            <a:r>
              <a:rPr lang="zh-CN" altLang="en-US" sz="1600" dirty="0"/>
              <a:t>：超大规模</a:t>
            </a:r>
            <a:r>
              <a:rPr lang="en-US" altLang="zh-CN" sz="1600" dirty="0"/>
              <a:t>NLP</a:t>
            </a:r>
            <a:r>
              <a:rPr lang="zh-CN" altLang="en-US" sz="1600" dirty="0"/>
              <a:t>模型训练并不能充分利用</a:t>
            </a:r>
            <a:r>
              <a:rPr lang="en-US" altLang="zh-CN" sz="1600" dirty="0"/>
              <a:t>DRAM</a:t>
            </a:r>
            <a:r>
              <a:rPr lang="zh-CN" altLang="en-US" sz="1600" dirty="0"/>
              <a:t>的带宽，反而因为容量不足受限</a:t>
            </a:r>
            <a:endParaRPr lang="en-US" altLang="zh-CN" sz="1600" dirty="0"/>
          </a:p>
          <a:p>
            <a:pPr marL="342900" indent="-342900">
              <a:lnSpc>
                <a:spcPct val="150000"/>
              </a:lnSpc>
              <a:buFont typeface="Arial" panose="020B0604020202020204" pitchFamily="34" charset="0"/>
              <a:buChar char="•"/>
            </a:pPr>
            <a:r>
              <a:rPr lang="en-US" altLang="zh-CN" sz="1600" dirty="0"/>
              <a:t>Compute</a:t>
            </a:r>
            <a:r>
              <a:rPr lang="zh-CN" altLang="en-US" sz="1600" dirty="0"/>
              <a:t> </a:t>
            </a:r>
            <a:r>
              <a:rPr lang="en-US" altLang="zh-CN" sz="1600" dirty="0"/>
              <a:t>Core</a:t>
            </a:r>
            <a:r>
              <a:rPr lang="zh-CN" altLang="en-US" sz="1600" dirty="0"/>
              <a:t>、</a:t>
            </a:r>
            <a:r>
              <a:rPr lang="en-US" altLang="zh-CN" sz="1600" dirty="0" err="1"/>
              <a:t>Tersor</a:t>
            </a:r>
            <a:r>
              <a:rPr lang="zh-CN" altLang="en-US" sz="1600" dirty="0"/>
              <a:t> </a:t>
            </a:r>
            <a:r>
              <a:rPr lang="en-US" altLang="zh-CN" sz="1600" dirty="0"/>
              <a:t>Buffer</a:t>
            </a:r>
            <a:r>
              <a:rPr lang="zh-CN" altLang="en-US" sz="1600" dirty="0"/>
              <a:t>、</a:t>
            </a:r>
            <a:r>
              <a:rPr lang="en-US" altLang="zh-CN" sz="1600" dirty="0"/>
              <a:t>FMS</a:t>
            </a:r>
          </a:p>
          <a:p>
            <a:pPr marL="342900" indent="-342900">
              <a:lnSpc>
                <a:spcPct val="150000"/>
              </a:lnSpc>
              <a:buFont typeface="Arial" panose="020B0604020202020204" pitchFamily="34" charset="0"/>
              <a:buChar char="•"/>
            </a:pPr>
            <a:r>
              <a:rPr lang="en-US" altLang="zh-CN" sz="1400" dirty="0"/>
              <a:t>Model Analysis</a:t>
            </a:r>
            <a:r>
              <a:rPr lang="zh-CN" altLang="en-US" sz="1400" dirty="0"/>
              <a:t>、</a:t>
            </a:r>
            <a:r>
              <a:rPr lang="en-US" altLang="zh-CN" sz="1400" dirty="0"/>
              <a:t>Generating Command Sequences</a:t>
            </a:r>
          </a:p>
          <a:p>
            <a:pPr marL="342900" indent="-342900">
              <a:lnSpc>
                <a:spcPct val="150000"/>
              </a:lnSpc>
              <a:buFont typeface="Arial" panose="020B0604020202020204" pitchFamily="34" charset="0"/>
              <a:buChar char="•"/>
            </a:pPr>
            <a:r>
              <a:rPr lang="en-US" altLang="zh-CN" sz="1400" dirty="0"/>
              <a:t>Forward</a:t>
            </a:r>
            <a:r>
              <a:rPr lang="zh-CN" altLang="en-US" sz="1400" dirty="0"/>
              <a:t> </a:t>
            </a:r>
            <a:r>
              <a:rPr lang="en-US" altLang="zh-CN" sz="1400" dirty="0"/>
              <a:t>propagation</a:t>
            </a:r>
          </a:p>
          <a:p>
            <a:pPr marL="800100" lvl="1" indent="-342900">
              <a:lnSpc>
                <a:spcPct val="150000"/>
              </a:lnSpc>
              <a:buFont typeface="Wingdings" pitchFamily="2" charset="2"/>
              <a:buChar char="ü"/>
            </a:pPr>
            <a:r>
              <a:rPr lang="en-US" altLang="zh-CN" sz="1400" dirty="0"/>
              <a:t>1</a:t>
            </a:r>
            <a:r>
              <a:rPr lang="zh-CN" altLang="en-US" sz="1400" dirty="0"/>
              <a:t> </a:t>
            </a:r>
            <a:r>
              <a:rPr lang="en-US" altLang="zh-CN" sz="1400" dirty="0"/>
              <a:t>Read</a:t>
            </a:r>
            <a:r>
              <a:rPr lang="zh-CN" altLang="en-US" sz="1400" dirty="0"/>
              <a:t> </a:t>
            </a:r>
            <a:r>
              <a:rPr lang="en-US" altLang="zh-CN" sz="1400" dirty="0"/>
              <a:t>weight</a:t>
            </a:r>
          </a:p>
          <a:p>
            <a:pPr marL="800100" lvl="1" indent="-342900">
              <a:lnSpc>
                <a:spcPct val="150000"/>
              </a:lnSpc>
              <a:buFont typeface="Wingdings" pitchFamily="2" charset="2"/>
              <a:buChar char="ü"/>
            </a:pPr>
            <a:r>
              <a:rPr lang="en-US" altLang="zh-CN" sz="1400" dirty="0"/>
              <a:t>2</a:t>
            </a:r>
            <a:r>
              <a:rPr lang="zh-CN" altLang="en-US" sz="1400" dirty="0"/>
              <a:t> 将权重广播到</a:t>
            </a:r>
            <a:r>
              <a:rPr lang="en-US" altLang="zh-CN" sz="1400" dirty="0"/>
              <a:t>Activation</a:t>
            </a:r>
            <a:r>
              <a:rPr lang="zh-CN" altLang="en-US" sz="1400" dirty="0"/>
              <a:t>节点</a:t>
            </a:r>
            <a:r>
              <a:rPr lang="en-US" altLang="zh-CN" sz="1400" dirty="0" err="1"/>
              <a:t>tersor</a:t>
            </a:r>
            <a:r>
              <a:rPr lang="zh-CN" altLang="en-US" sz="1400" dirty="0"/>
              <a:t> </a:t>
            </a:r>
            <a:r>
              <a:rPr lang="en-US" altLang="zh-CN" sz="1400" dirty="0"/>
              <a:t>buffer</a:t>
            </a:r>
          </a:p>
          <a:p>
            <a:pPr marL="800100" lvl="1" indent="-342900">
              <a:lnSpc>
                <a:spcPct val="150000"/>
              </a:lnSpc>
              <a:buFont typeface="Wingdings" pitchFamily="2" charset="2"/>
              <a:buChar char="ü"/>
            </a:pPr>
            <a:r>
              <a:rPr lang="en-US" altLang="zh-CN" sz="1400" dirty="0"/>
              <a:t>3</a:t>
            </a:r>
            <a:r>
              <a:rPr lang="zh-CN" altLang="en-US" sz="1400" dirty="0"/>
              <a:t> 将权重加载到计算节点</a:t>
            </a:r>
            <a:r>
              <a:rPr lang="en-US" altLang="zh-CN" sz="1400" dirty="0"/>
              <a:t>SRAM</a:t>
            </a:r>
            <a:r>
              <a:rPr lang="zh-CN" altLang="en-US" sz="1400" dirty="0"/>
              <a:t>上，开始</a:t>
            </a:r>
            <a:r>
              <a:rPr lang="en-US" altLang="zh-CN" sz="1400" dirty="0"/>
              <a:t>4</a:t>
            </a:r>
            <a:r>
              <a:rPr lang="zh-CN" altLang="en-US" sz="1400" dirty="0"/>
              <a:t> 计算</a:t>
            </a:r>
            <a:endParaRPr lang="en-US" altLang="zh-CN" sz="1400" dirty="0"/>
          </a:p>
          <a:p>
            <a:pPr marL="800100" lvl="1" indent="-342900">
              <a:lnSpc>
                <a:spcPct val="150000"/>
              </a:lnSpc>
              <a:buFont typeface="Wingdings" pitchFamily="2" charset="2"/>
              <a:buChar char="ü"/>
            </a:pPr>
            <a:r>
              <a:rPr lang="en-US" altLang="zh-CN" sz="1400" dirty="0"/>
              <a:t>5</a:t>
            </a:r>
            <a:r>
              <a:rPr lang="zh-CN" altLang="en-US" sz="1400" dirty="0"/>
              <a:t> 计算完之后复制结果到</a:t>
            </a:r>
            <a:r>
              <a:rPr lang="en-US" altLang="zh-CN" sz="1400" dirty="0" err="1"/>
              <a:t>tersor</a:t>
            </a:r>
            <a:r>
              <a:rPr lang="zh-CN" altLang="en-US" sz="1400" dirty="0"/>
              <a:t> </a:t>
            </a:r>
            <a:r>
              <a:rPr lang="en-US" altLang="zh-CN" sz="1400" dirty="0"/>
              <a:t>buffer</a:t>
            </a:r>
          </a:p>
          <a:p>
            <a:pPr marL="800100" lvl="1" indent="-342900">
              <a:lnSpc>
                <a:spcPct val="150000"/>
              </a:lnSpc>
              <a:buFont typeface="Wingdings" pitchFamily="2" charset="2"/>
              <a:buChar char="ü"/>
            </a:pPr>
            <a:r>
              <a:rPr lang="en-US" altLang="zh-CN" sz="1400" dirty="0"/>
              <a:t>6</a:t>
            </a:r>
            <a:r>
              <a:rPr lang="zh-CN" altLang="en-US" sz="1400" dirty="0"/>
              <a:t> 将结果写入</a:t>
            </a:r>
            <a:r>
              <a:rPr lang="en-US" altLang="zh-CN" sz="1400" dirty="0" err="1"/>
              <a:t>ssd</a:t>
            </a:r>
            <a:endParaRPr lang="en-US" altLang="zh-CN" sz="1400" dirty="0"/>
          </a:p>
          <a:p>
            <a:pPr marL="285750" indent="-285750">
              <a:lnSpc>
                <a:spcPct val="150000"/>
              </a:lnSpc>
              <a:buFont typeface="Arial" panose="020B0604020202020204" pitchFamily="34" charset="0"/>
              <a:buChar char="•"/>
            </a:pPr>
            <a:r>
              <a:rPr lang="en-US" altLang="zh-CN" sz="1400" dirty="0"/>
              <a:t>Backward</a:t>
            </a:r>
            <a:r>
              <a:rPr lang="zh-CN" altLang="en-US" sz="1400" dirty="0"/>
              <a:t> </a:t>
            </a:r>
            <a:r>
              <a:rPr lang="en-US" altLang="zh-CN" sz="1400" dirty="0"/>
              <a:t>propagation</a:t>
            </a:r>
          </a:p>
          <a:p>
            <a:pPr marL="742950" lvl="1" indent="-285750">
              <a:lnSpc>
                <a:spcPct val="150000"/>
              </a:lnSpc>
              <a:buFont typeface="Wingdings" pitchFamily="2" charset="2"/>
              <a:buChar char="ü"/>
            </a:pPr>
            <a:r>
              <a:rPr lang="en-US" altLang="zh-CN" sz="1400" dirty="0"/>
              <a:t>1</a:t>
            </a:r>
            <a:r>
              <a:rPr lang="zh-CN" altLang="en-US" sz="1400" dirty="0"/>
              <a:t> </a:t>
            </a:r>
            <a:r>
              <a:rPr lang="en-US" altLang="zh-CN" sz="1400" dirty="0"/>
              <a:t>2</a:t>
            </a:r>
            <a:r>
              <a:rPr lang="zh-CN" altLang="en-US" sz="1400" dirty="0"/>
              <a:t> 前两个过程一样</a:t>
            </a:r>
            <a:endParaRPr lang="en-US" altLang="zh-CN" sz="1400" dirty="0"/>
          </a:p>
          <a:p>
            <a:pPr marL="742950" lvl="1" indent="-285750">
              <a:lnSpc>
                <a:spcPct val="150000"/>
              </a:lnSpc>
              <a:buFont typeface="Wingdings" pitchFamily="2" charset="2"/>
              <a:buChar char="ü"/>
            </a:pPr>
            <a:r>
              <a:rPr lang="en-US" altLang="zh-CN" sz="1400" dirty="0"/>
              <a:t>3</a:t>
            </a:r>
            <a:r>
              <a:rPr lang="zh-CN" altLang="en-US" sz="1400" dirty="0"/>
              <a:t> 将</a:t>
            </a:r>
            <a:r>
              <a:rPr lang="en-US" altLang="zh-CN" sz="1400" dirty="0"/>
              <a:t>Forward</a:t>
            </a:r>
            <a:r>
              <a:rPr lang="zh-CN" altLang="en-US" sz="1400" dirty="0"/>
              <a:t>存储到</a:t>
            </a:r>
            <a:r>
              <a:rPr lang="en-US" altLang="zh-CN" sz="1400" dirty="0" err="1"/>
              <a:t>ssd</a:t>
            </a:r>
            <a:r>
              <a:rPr lang="zh-CN" altLang="en-US" sz="1400" dirty="0"/>
              <a:t>的结果读出来</a:t>
            </a:r>
            <a:endParaRPr lang="en-US" altLang="zh-CN" sz="1400" dirty="0"/>
          </a:p>
          <a:p>
            <a:pPr marL="742950" lvl="1" indent="-285750">
              <a:lnSpc>
                <a:spcPct val="150000"/>
              </a:lnSpc>
              <a:buFont typeface="Wingdings" pitchFamily="2" charset="2"/>
              <a:buChar char="ü"/>
            </a:pPr>
            <a:r>
              <a:rPr lang="en-US" altLang="zh-CN" sz="1400" dirty="0"/>
              <a:t>4</a:t>
            </a:r>
            <a:r>
              <a:rPr lang="zh-CN" altLang="en-US" sz="1400" dirty="0"/>
              <a:t> </a:t>
            </a:r>
            <a:r>
              <a:rPr lang="en-US" altLang="zh-CN" sz="1400" dirty="0"/>
              <a:t>5</a:t>
            </a:r>
            <a:r>
              <a:rPr lang="zh-CN" altLang="en-US" sz="1400" dirty="0"/>
              <a:t> </a:t>
            </a:r>
            <a:r>
              <a:rPr lang="en-US" altLang="zh-CN" sz="1400" dirty="0"/>
              <a:t>6</a:t>
            </a:r>
            <a:r>
              <a:rPr lang="zh-CN" altLang="en-US" sz="1400" dirty="0"/>
              <a:t> 同</a:t>
            </a:r>
            <a:r>
              <a:rPr lang="en-US" altLang="zh-CN" sz="1400" dirty="0"/>
              <a:t>forward</a:t>
            </a:r>
            <a:r>
              <a:rPr lang="zh-CN" altLang="en-US" sz="1400" dirty="0"/>
              <a:t> </a:t>
            </a:r>
            <a:r>
              <a:rPr lang="en-US" altLang="zh-CN" sz="1400" dirty="0"/>
              <a:t>3</a:t>
            </a:r>
            <a:r>
              <a:rPr lang="zh-CN" altLang="en-US" sz="1400" dirty="0"/>
              <a:t> </a:t>
            </a:r>
            <a:r>
              <a:rPr lang="en-US" altLang="zh-CN" sz="1400" dirty="0"/>
              <a:t>4</a:t>
            </a:r>
            <a:r>
              <a:rPr lang="zh-CN" altLang="en-US" sz="1400" dirty="0"/>
              <a:t> </a:t>
            </a:r>
            <a:r>
              <a:rPr lang="en-US" altLang="zh-CN" sz="1400" dirty="0"/>
              <a:t>5</a:t>
            </a:r>
          </a:p>
          <a:p>
            <a:pPr marL="285750" indent="-285750">
              <a:lnSpc>
                <a:spcPct val="150000"/>
              </a:lnSpc>
              <a:buFont typeface="Arial" panose="020B0604020202020204" pitchFamily="34" charset="0"/>
              <a:buChar char="•"/>
            </a:pPr>
            <a:r>
              <a:rPr lang="zh-CN" altLang="en-US" sz="1400" dirty="0"/>
              <a:t>所有层计算完之后进行权重更新</a:t>
            </a:r>
            <a:endParaRPr lang="en-US" altLang="zh-CN" sz="1400" dirty="0"/>
          </a:p>
        </p:txBody>
      </p:sp>
      <p:pic>
        <p:nvPicPr>
          <p:cNvPr id="3" name="图片 2">
            <a:extLst>
              <a:ext uri="{FF2B5EF4-FFF2-40B4-BE49-F238E27FC236}">
                <a16:creationId xmlns:a16="http://schemas.microsoft.com/office/drawing/2014/main" id="{1F6294D3-3131-584D-B311-8E45502FDE37}"/>
              </a:ext>
            </a:extLst>
          </p:cNvPr>
          <p:cNvPicPr>
            <a:picLocks noChangeAspect="1"/>
          </p:cNvPicPr>
          <p:nvPr/>
        </p:nvPicPr>
        <p:blipFill>
          <a:blip r:embed="rId3"/>
          <a:stretch>
            <a:fillRect/>
          </a:stretch>
        </p:blipFill>
        <p:spPr>
          <a:xfrm>
            <a:off x="6646634" y="3057186"/>
            <a:ext cx="4184651" cy="3624832"/>
          </a:xfrm>
          <a:prstGeom prst="rect">
            <a:avLst/>
          </a:prstGeom>
        </p:spPr>
      </p:pic>
    </p:spTree>
    <p:extLst>
      <p:ext uri="{BB962C8B-B14F-4D97-AF65-F5344CB8AC3E}">
        <p14:creationId xmlns:p14="http://schemas.microsoft.com/office/powerpoint/2010/main" val="2865771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59290" y="41511"/>
            <a:ext cx="11654117" cy="1026159"/>
          </a:xfrm>
        </p:spPr>
        <p:txBody>
          <a:bodyPr>
            <a:normAutofit/>
          </a:bodyPr>
          <a:lstStyle/>
          <a:p>
            <a:r>
              <a:rPr lang="en-US" altLang="zh-CN" sz="2400" b="0" dirty="0" err="1"/>
              <a:t>FlashNeuron</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a:p>
        </p:txBody>
      </p:sp>
      <p:pic>
        <p:nvPicPr>
          <p:cNvPr id="11" name="图片 10">
            <a:extLst>
              <a:ext uri="{FF2B5EF4-FFF2-40B4-BE49-F238E27FC236}">
                <a16:creationId xmlns:a16="http://schemas.microsoft.com/office/drawing/2014/main" id="{D66905A8-9ED2-144C-A920-CCAF295A8A73}"/>
              </a:ext>
            </a:extLst>
          </p:cNvPr>
          <p:cNvPicPr>
            <a:picLocks noChangeAspect="1"/>
          </p:cNvPicPr>
          <p:nvPr/>
        </p:nvPicPr>
        <p:blipFill>
          <a:blip r:embed="rId2"/>
          <a:stretch>
            <a:fillRect/>
          </a:stretch>
        </p:blipFill>
        <p:spPr>
          <a:xfrm>
            <a:off x="1439207" y="2815738"/>
            <a:ext cx="4671470" cy="2974658"/>
          </a:xfrm>
          <a:prstGeom prst="rect">
            <a:avLst/>
          </a:prstGeom>
        </p:spPr>
      </p:pic>
      <p:sp>
        <p:nvSpPr>
          <p:cNvPr id="20" name="矩形 19">
            <a:extLst>
              <a:ext uri="{FF2B5EF4-FFF2-40B4-BE49-F238E27FC236}">
                <a16:creationId xmlns:a16="http://schemas.microsoft.com/office/drawing/2014/main" id="{BEFAE6C5-4A86-C34E-8B71-940606DB5461}"/>
              </a:ext>
            </a:extLst>
          </p:cNvPr>
          <p:cNvSpPr/>
          <p:nvPr/>
        </p:nvSpPr>
        <p:spPr>
          <a:xfrm>
            <a:off x="659290" y="1482852"/>
            <a:ext cx="5929828" cy="787075"/>
          </a:xfrm>
          <a:prstGeom prst="rect">
            <a:avLst/>
          </a:prstGeom>
        </p:spPr>
        <p:txBody>
          <a:bodyPr wrap="none">
            <a:spAutoFit/>
          </a:bodyPr>
          <a:lstStyle/>
          <a:p>
            <a:pPr marL="285750" indent="-285750">
              <a:lnSpc>
                <a:spcPct val="150000"/>
              </a:lnSpc>
              <a:buFont typeface="Arial" panose="020B0604020202020204" pitchFamily="34" charset="0"/>
              <a:buChar char="•"/>
            </a:pPr>
            <a:r>
              <a:rPr lang="zh-CN" altLang="en-US" sz="1600" dirty="0"/>
              <a:t>问题：与</a:t>
            </a:r>
            <a:r>
              <a:rPr lang="en-US" altLang="zh-CN" sz="1600" dirty="0"/>
              <a:t>CPU</a:t>
            </a:r>
            <a:r>
              <a:rPr lang="zh-CN" altLang="en-US" sz="1600" dirty="0"/>
              <a:t>上运行的应用程序争用</a:t>
            </a:r>
            <a:endParaRPr lang="en-US" altLang="zh-CN" sz="1600" dirty="0"/>
          </a:p>
          <a:p>
            <a:pPr marL="342900" indent="-342900">
              <a:lnSpc>
                <a:spcPct val="150000"/>
              </a:lnSpc>
              <a:buFont typeface="Arial" panose="020B0604020202020204" pitchFamily="34" charset="0"/>
              <a:buChar char="•"/>
            </a:pPr>
            <a:r>
              <a:rPr lang="en-US" altLang="zh-CN" sz="1600" dirty="0" err="1"/>
              <a:t>NVMe</a:t>
            </a:r>
            <a:r>
              <a:rPr lang="zh-CN" altLang="en-US" sz="1600" dirty="0"/>
              <a:t> </a:t>
            </a:r>
            <a:r>
              <a:rPr lang="en-US" altLang="zh-CN" sz="1600" dirty="0"/>
              <a:t>SSD</a:t>
            </a:r>
            <a:r>
              <a:rPr lang="zh-CN" altLang="en-US" sz="1600" dirty="0"/>
              <a:t>为后端存储，</a:t>
            </a:r>
            <a:r>
              <a:rPr lang="en-US" altLang="zh-CN" sz="1600" dirty="0"/>
              <a:t>GPU</a:t>
            </a:r>
            <a:r>
              <a:rPr lang="zh-CN" altLang="en-US" sz="1600" dirty="0"/>
              <a:t>和</a:t>
            </a:r>
            <a:r>
              <a:rPr lang="en-US" altLang="zh-CN" sz="1600" dirty="0"/>
              <a:t>SSD</a:t>
            </a:r>
            <a:r>
              <a:rPr lang="zh-CN" altLang="en-US" sz="1600" dirty="0"/>
              <a:t>直接通信进行数据传输</a:t>
            </a:r>
          </a:p>
        </p:txBody>
      </p:sp>
      <p:pic>
        <p:nvPicPr>
          <p:cNvPr id="3" name="图片 2">
            <a:extLst>
              <a:ext uri="{FF2B5EF4-FFF2-40B4-BE49-F238E27FC236}">
                <a16:creationId xmlns:a16="http://schemas.microsoft.com/office/drawing/2014/main" id="{C7346697-2EB9-1A43-9241-721AE8FFE149}"/>
              </a:ext>
            </a:extLst>
          </p:cNvPr>
          <p:cNvPicPr>
            <a:picLocks noChangeAspect="1"/>
          </p:cNvPicPr>
          <p:nvPr/>
        </p:nvPicPr>
        <p:blipFill>
          <a:blip r:embed="rId3"/>
          <a:stretch>
            <a:fillRect/>
          </a:stretch>
        </p:blipFill>
        <p:spPr>
          <a:xfrm>
            <a:off x="7074569" y="1359680"/>
            <a:ext cx="4458141" cy="4138640"/>
          </a:xfrm>
          <a:prstGeom prst="rect">
            <a:avLst/>
          </a:prstGeom>
        </p:spPr>
      </p:pic>
    </p:spTree>
    <p:extLst>
      <p:ext uri="{BB962C8B-B14F-4D97-AF65-F5344CB8AC3E}">
        <p14:creationId xmlns:p14="http://schemas.microsoft.com/office/powerpoint/2010/main" val="2625757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365760" y="-153959"/>
            <a:ext cx="11654117" cy="1026159"/>
          </a:xfrm>
        </p:spPr>
        <p:txBody>
          <a:bodyPr>
            <a:normAutofit/>
          </a:bodyPr>
          <a:lstStyle/>
          <a:p>
            <a:r>
              <a:rPr lang="en-US" altLang="zh-CN" sz="2400" i="1" dirty="0"/>
              <a:t>6-5</a:t>
            </a:r>
            <a:r>
              <a:rPr lang="zh-CN" altLang="en-US" sz="2400" dirty="0"/>
              <a:t> </a:t>
            </a:r>
            <a:r>
              <a:rPr lang="en-US" altLang="zh-CN" sz="2400" b="0" dirty="0"/>
              <a:t>An In-Depth Study of Correlated Failures in Production SSD-Based Data Centers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44</a:t>
            </a:fld>
            <a:endParaRPr lang="zh-CN" altLang="en-US"/>
          </a:p>
        </p:txBody>
      </p:sp>
      <p:sp>
        <p:nvSpPr>
          <p:cNvPr id="8" name="矩形 7">
            <a:extLst>
              <a:ext uri="{FF2B5EF4-FFF2-40B4-BE49-F238E27FC236}">
                <a16:creationId xmlns:a16="http://schemas.microsoft.com/office/drawing/2014/main" id="{4BC01E5B-7549-EB46-B083-3649AECFBDE7}"/>
              </a:ext>
            </a:extLst>
          </p:cNvPr>
          <p:cNvSpPr/>
          <p:nvPr/>
        </p:nvSpPr>
        <p:spPr>
          <a:xfrm>
            <a:off x="669923" y="1243021"/>
            <a:ext cx="11349954" cy="33706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1600" dirty="0"/>
              <a:t>香港中文大学</a:t>
            </a:r>
            <a:r>
              <a:rPr lang="en-US" altLang="zh-CN" sz="1600" dirty="0"/>
              <a:t>-Patrick P. C. Lee</a:t>
            </a:r>
            <a:r>
              <a:rPr lang="zh-CN" altLang="en-US" sz="1600" dirty="0"/>
              <a:t>团队</a:t>
            </a:r>
            <a:endParaRPr lang="en-US" altLang="zh-CN" sz="1600" dirty="0"/>
          </a:p>
          <a:p>
            <a:pPr marL="342900" indent="-342900">
              <a:lnSpc>
                <a:spcPct val="150000"/>
              </a:lnSpc>
              <a:buFont typeface="Arial" panose="020B0604020202020204" pitchFamily="34" charset="0"/>
              <a:buChar char="•"/>
            </a:pPr>
            <a:r>
              <a:rPr lang="zh-CN" altLang="en-US" sz="1600" dirty="0"/>
              <a:t>对阿里巴巴基于</a:t>
            </a:r>
            <a:r>
              <a:rPr lang="en-US" altLang="zh-CN" sz="1600" dirty="0">
                <a:solidFill>
                  <a:srgbClr val="FF0000"/>
                </a:solidFill>
              </a:rPr>
              <a:t>SSD</a:t>
            </a:r>
            <a:r>
              <a:rPr lang="zh-CN" altLang="en-US" sz="1600" dirty="0"/>
              <a:t>的数据中心的相关</a:t>
            </a:r>
            <a:r>
              <a:rPr lang="zh-CN" altLang="en-US" sz="1600" dirty="0">
                <a:solidFill>
                  <a:srgbClr val="FF0000"/>
                </a:solidFill>
              </a:rPr>
              <a:t>故障</a:t>
            </a:r>
            <a:r>
              <a:rPr lang="zh-CN" altLang="en-US" sz="1600" dirty="0"/>
              <a:t>进行了深入的数据驱动分析</a:t>
            </a:r>
            <a:endParaRPr lang="en-US" altLang="zh-CN" sz="1600" dirty="0"/>
          </a:p>
          <a:p>
            <a:pPr marL="342900" indent="-342900">
              <a:lnSpc>
                <a:spcPct val="150000"/>
              </a:lnSpc>
              <a:buFont typeface="Arial" panose="020B0604020202020204" pitchFamily="34" charset="0"/>
              <a:buChar char="•"/>
            </a:pPr>
            <a:r>
              <a:rPr lang="zh-CN" altLang="en-US" sz="1600" dirty="0"/>
              <a:t>三个产商、</a:t>
            </a:r>
            <a:r>
              <a:rPr lang="en-US" altLang="zh-CN" sz="1600" dirty="0"/>
              <a:t>11</a:t>
            </a:r>
            <a:r>
              <a:rPr lang="zh-CN" altLang="en-US" sz="1600" dirty="0"/>
              <a:t>种</a:t>
            </a:r>
            <a:r>
              <a:rPr lang="en-US" altLang="zh-CN" sz="1600" dirty="0"/>
              <a:t>100</a:t>
            </a:r>
            <a:r>
              <a:rPr lang="zh-CN" altLang="en-US" sz="1600" dirty="0"/>
              <a:t>万个</a:t>
            </a:r>
            <a:r>
              <a:rPr lang="en-US" altLang="zh-CN" sz="1600" dirty="0"/>
              <a:t>SSD</a:t>
            </a:r>
            <a:r>
              <a:rPr lang="zh-CN" altLang="en-US" sz="1600" dirty="0"/>
              <a:t>、两年数据集（</a:t>
            </a:r>
            <a:r>
              <a:rPr lang="en-US" altLang="zh-CN" sz="1600" dirty="0"/>
              <a:t>2018</a:t>
            </a:r>
            <a:r>
              <a:rPr lang="zh-CN" altLang="en-US" sz="1600" dirty="0"/>
              <a:t>年</a:t>
            </a:r>
            <a:r>
              <a:rPr lang="en-US" altLang="zh-CN" sz="1600" dirty="0"/>
              <a:t>1</a:t>
            </a:r>
            <a:r>
              <a:rPr lang="zh-CN" altLang="en-US" sz="1600" dirty="0"/>
              <a:t>月</a:t>
            </a:r>
            <a:r>
              <a:rPr lang="en-US" altLang="zh-CN" sz="1600" dirty="0"/>
              <a:t>- 2019</a:t>
            </a:r>
            <a:r>
              <a:rPr lang="zh-CN" altLang="en-US" sz="1600" dirty="0"/>
              <a:t>年</a:t>
            </a:r>
            <a:r>
              <a:rPr lang="en-US" altLang="zh-CN" sz="1600" dirty="0"/>
              <a:t>12</a:t>
            </a:r>
            <a:r>
              <a:rPr lang="zh-CN" altLang="en-US" sz="1600" dirty="0"/>
              <a:t>月）</a:t>
            </a:r>
            <a:endParaRPr lang="en-US" altLang="zh-CN" sz="1600" dirty="0"/>
          </a:p>
          <a:p>
            <a:pPr marL="342900" indent="-342900">
              <a:lnSpc>
                <a:spcPct val="150000"/>
              </a:lnSpc>
              <a:buFont typeface="Arial" panose="020B0604020202020204" pitchFamily="34" charset="0"/>
              <a:buChar char="•"/>
            </a:pPr>
            <a:r>
              <a:rPr lang="en-US" altLang="zh-CN" sz="1600" dirty="0"/>
              <a:t>SMART</a:t>
            </a:r>
            <a:r>
              <a:rPr lang="zh-CN" altLang="en-US" sz="1600" dirty="0"/>
              <a:t>数据、故障记录、位置和应用等</a:t>
            </a:r>
            <a:endParaRPr lang="en-US" altLang="zh-CN" sz="1600" dirty="0"/>
          </a:p>
          <a:p>
            <a:pPr marL="342900" indent="-342900">
              <a:lnSpc>
                <a:spcPct val="150000"/>
              </a:lnSpc>
              <a:buFont typeface="Arial" panose="020B0604020202020204" pitchFamily="34" charset="0"/>
              <a:buChar char="•"/>
            </a:pPr>
            <a:r>
              <a:rPr lang="zh-CN" altLang="en-US" sz="1600" dirty="0"/>
              <a:t>主要贡献：</a:t>
            </a:r>
            <a:endParaRPr lang="en-US" altLang="zh-CN" sz="1600" dirty="0"/>
          </a:p>
          <a:p>
            <a:pPr marL="800100" lvl="1" indent="-342900">
              <a:lnSpc>
                <a:spcPct val="150000"/>
              </a:lnSpc>
              <a:buFont typeface="Wingdings" pitchFamily="2" charset="2"/>
              <a:buChar char="ü"/>
            </a:pPr>
            <a:r>
              <a:rPr lang="zh-CN" altLang="en-US" sz="1600" dirty="0"/>
              <a:t>分析包括</a:t>
            </a:r>
            <a:r>
              <a:rPr lang="en-US" altLang="zh-CN" sz="1600" dirty="0"/>
              <a:t>SSD</a:t>
            </a:r>
            <a:r>
              <a:rPr lang="zh-CN" altLang="en-US" sz="1600" dirty="0"/>
              <a:t>故障的空间和时间相关性以及不同因素对相关故障的影响</a:t>
            </a:r>
            <a:endParaRPr lang="en-US" altLang="zh-CN" sz="1600" dirty="0"/>
          </a:p>
          <a:p>
            <a:pPr marL="800100" lvl="1" indent="-342900">
              <a:lnSpc>
                <a:spcPct val="150000"/>
              </a:lnSpc>
              <a:buFont typeface="Wingdings" pitchFamily="2" charset="2"/>
              <a:buChar char="ü"/>
            </a:pPr>
            <a:r>
              <a:rPr lang="zh-CN" altLang="en-US" sz="1600" dirty="0"/>
              <a:t>通过仿真来评估各种冗余方案在相关故障下的可靠性</a:t>
            </a:r>
            <a:endParaRPr lang="en-US" altLang="zh-CN" sz="1600" dirty="0"/>
          </a:p>
          <a:p>
            <a:pPr marL="800100" lvl="1" indent="-342900">
              <a:lnSpc>
                <a:spcPct val="150000"/>
              </a:lnSpc>
              <a:buFont typeface="Wingdings" pitchFamily="2" charset="2"/>
              <a:buChar char="ü"/>
            </a:pPr>
            <a:r>
              <a:rPr lang="zh-CN" altLang="en-US" sz="1600" dirty="0"/>
              <a:t>报告了</a:t>
            </a:r>
            <a:r>
              <a:rPr lang="en-US" altLang="zh-CN" sz="1600" dirty="0">
                <a:solidFill>
                  <a:srgbClr val="FF0000"/>
                </a:solidFill>
              </a:rPr>
              <a:t>15</a:t>
            </a:r>
            <a:r>
              <a:rPr lang="zh-CN" altLang="en-US" sz="1600" dirty="0">
                <a:solidFill>
                  <a:srgbClr val="FF0000"/>
                </a:solidFill>
              </a:rPr>
              <a:t>个发现</a:t>
            </a:r>
            <a:r>
              <a:rPr lang="zh-CN" altLang="en-US" sz="1600" dirty="0"/>
              <a:t>，并发布数据集和源代码</a:t>
            </a:r>
            <a:endParaRPr lang="en-US" altLang="zh-CN" sz="1600" dirty="0"/>
          </a:p>
          <a:p>
            <a:pPr lvl="1">
              <a:lnSpc>
                <a:spcPct val="150000"/>
              </a:lnSpc>
            </a:pPr>
            <a:endParaRPr lang="en-US" altLang="zh-CN" sz="1600" dirty="0"/>
          </a:p>
        </p:txBody>
      </p:sp>
      <p:pic>
        <p:nvPicPr>
          <p:cNvPr id="5" name="图片 4">
            <a:extLst>
              <a:ext uri="{FF2B5EF4-FFF2-40B4-BE49-F238E27FC236}">
                <a16:creationId xmlns:a16="http://schemas.microsoft.com/office/drawing/2014/main" id="{C8581839-158A-D149-A0FC-B5AB55AC0EE8}"/>
              </a:ext>
            </a:extLst>
          </p:cNvPr>
          <p:cNvPicPr>
            <a:picLocks noChangeAspect="1"/>
          </p:cNvPicPr>
          <p:nvPr/>
        </p:nvPicPr>
        <p:blipFill>
          <a:blip r:embed="rId2"/>
          <a:stretch>
            <a:fillRect/>
          </a:stretch>
        </p:blipFill>
        <p:spPr>
          <a:xfrm>
            <a:off x="298708" y="1348115"/>
            <a:ext cx="11788219" cy="3929407"/>
          </a:xfrm>
          <a:prstGeom prst="rect">
            <a:avLst/>
          </a:prstGeom>
        </p:spPr>
      </p:pic>
    </p:spTree>
    <p:extLst>
      <p:ext uri="{BB962C8B-B14F-4D97-AF65-F5344CB8AC3E}">
        <p14:creationId xmlns:p14="http://schemas.microsoft.com/office/powerpoint/2010/main" val="334706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solidFill>
                  <a:srgbClr val="FF0000"/>
                </a:solidFill>
              </a:rPr>
              <a:t>Finding 1</a:t>
            </a:r>
            <a:r>
              <a:rPr lang="en-US" altLang="zh-CN" sz="2400" b="0" dirty="0"/>
              <a:t>: A non-negligible fraction of SSD failures belong to intra-node and intra-rack failures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45</a:t>
            </a:fld>
            <a:endParaRPr lang="zh-CN" altLang="en-US"/>
          </a:p>
        </p:txBody>
      </p:sp>
      <p:sp>
        <p:nvSpPr>
          <p:cNvPr id="8" name="矩形 7">
            <a:extLst>
              <a:ext uri="{FF2B5EF4-FFF2-40B4-BE49-F238E27FC236}">
                <a16:creationId xmlns:a16="http://schemas.microsoft.com/office/drawing/2014/main" id="{4BC01E5B-7549-EB46-B083-3649AECFBDE7}"/>
              </a:ext>
            </a:extLst>
          </p:cNvPr>
          <p:cNvSpPr/>
          <p:nvPr/>
        </p:nvSpPr>
        <p:spPr>
          <a:xfrm>
            <a:off x="669923" y="1243021"/>
            <a:ext cx="10765456" cy="1612621"/>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t>SSD</a:t>
            </a:r>
            <a:r>
              <a:rPr lang="zh-CN" altLang="en-US" dirty="0"/>
              <a:t>故障中有相当一部分属于节点内故障和机架内故障（在论文数据集中分别为</a:t>
            </a:r>
            <a:r>
              <a:rPr lang="en-US" altLang="zh-CN" dirty="0"/>
              <a:t>12.9%</a:t>
            </a:r>
            <a:r>
              <a:rPr lang="zh-CN" altLang="en-US" dirty="0"/>
              <a:t>和</a:t>
            </a:r>
            <a:r>
              <a:rPr lang="en-US" altLang="zh-CN" dirty="0"/>
              <a:t>18.3%)</a:t>
            </a:r>
          </a:p>
          <a:p>
            <a:pPr marL="742950" lvl="1" indent="-285750">
              <a:lnSpc>
                <a:spcPct val="150000"/>
              </a:lnSpc>
              <a:buFont typeface="Wingdings" pitchFamily="2" charset="2"/>
              <a:buChar char="ü"/>
            </a:pPr>
            <a:r>
              <a:rPr lang="en-US" altLang="zh-CN" sz="1600" dirty="0"/>
              <a:t>intra-node (intra-rack) failures</a:t>
            </a:r>
            <a:r>
              <a:rPr lang="zh-CN" altLang="en-US" sz="1600" dirty="0"/>
              <a:t>：同一节点内（机架内）发生两次故障的间隔小于预设阈值（默认为</a:t>
            </a:r>
            <a:r>
              <a:rPr lang="en-US" altLang="zh-CN" sz="1600" dirty="0"/>
              <a:t>30</a:t>
            </a:r>
            <a:r>
              <a:rPr lang="zh-CN" altLang="en-US" sz="1600" dirty="0"/>
              <a:t>分钟 ）</a:t>
            </a:r>
            <a:endParaRPr lang="en-US" altLang="zh-CN" sz="1600" dirty="0"/>
          </a:p>
          <a:p>
            <a:pPr marL="742950" lvl="1" indent="-285750">
              <a:lnSpc>
                <a:spcPct val="150000"/>
              </a:lnSpc>
              <a:buFont typeface="Wingdings" pitchFamily="2" charset="2"/>
              <a:buChar char="ü"/>
            </a:pPr>
            <a:r>
              <a:rPr lang="en-US" altLang="zh-CN" sz="1600" dirty="0"/>
              <a:t>intra-node (intra-rack) failure group</a:t>
            </a:r>
            <a:r>
              <a:rPr lang="zh-CN" altLang="en-US" sz="1600" dirty="0"/>
              <a:t>：一系列节点内（机架内）故障</a:t>
            </a:r>
            <a:endParaRPr lang="en-US" altLang="zh-CN" sz="1600" dirty="0"/>
          </a:p>
          <a:p>
            <a:pPr marL="285750" indent="-285750">
              <a:lnSpc>
                <a:spcPct val="150000"/>
              </a:lnSpc>
              <a:buFont typeface="Arial" panose="020B0604020202020204" pitchFamily="34" charset="0"/>
              <a:buChar char="•"/>
            </a:pPr>
            <a:r>
              <a:rPr lang="en-US" altLang="zh-CN" dirty="0"/>
              <a:t> the intra-node and </a:t>
            </a:r>
            <a:r>
              <a:rPr lang="en-US" altLang="zh-CN" dirty="0" err="1"/>
              <a:t>intrarack</a:t>
            </a:r>
            <a:r>
              <a:rPr lang="en-US" altLang="zh-CN" dirty="0"/>
              <a:t> failure group</a:t>
            </a:r>
            <a:r>
              <a:rPr lang="zh-CN" altLang="en-US" dirty="0"/>
              <a:t>的大小超出了一些典型冗余保护方案的允许范围</a:t>
            </a:r>
            <a:endParaRPr lang="en-US" altLang="zh-CN" dirty="0"/>
          </a:p>
        </p:txBody>
      </p:sp>
      <p:pic>
        <p:nvPicPr>
          <p:cNvPr id="5" name="图片 4">
            <a:extLst>
              <a:ext uri="{FF2B5EF4-FFF2-40B4-BE49-F238E27FC236}">
                <a16:creationId xmlns:a16="http://schemas.microsoft.com/office/drawing/2014/main" id="{4A5F6E7B-65E2-5B4C-85A0-7FC8AE1A07AB}"/>
              </a:ext>
            </a:extLst>
          </p:cNvPr>
          <p:cNvPicPr>
            <a:picLocks noChangeAspect="1"/>
          </p:cNvPicPr>
          <p:nvPr/>
        </p:nvPicPr>
        <p:blipFill>
          <a:blip r:embed="rId2"/>
          <a:stretch>
            <a:fillRect/>
          </a:stretch>
        </p:blipFill>
        <p:spPr>
          <a:xfrm>
            <a:off x="1921444" y="3497832"/>
            <a:ext cx="6998522" cy="2845821"/>
          </a:xfrm>
          <a:prstGeom prst="rect">
            <a:avLst/>
          </a:prstGeom>
        </p:spPr>
      </p:pic>
    </p:spTree>
    <p:extLst>
      <p:ext uri="{BB962C8B-B14F-4D97-AF65-F5344CB8AC3E}">
        <p14:creationId xmlns:p14="http://schemas.microsoft.com/office/powerpoint/2010/main" val="3843349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Correlations Among Failures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46</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2" y="1255770"/>
            <a:ext cx="9962635" cy="87395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2:</a:t>
            </a:r>
            <a:r>
              <a:rPr lang="zh-CN" altLang="en-US" dirty="0">
                <a:solidFill>
                  <a:srgbClr val="FF0000"/>
                </a:solidFill>
              </a:rPr>
              <a:t> </a:t>
            </a:r>
            <a:r>
              <a:rPr lang="zh-CN" altLang="en-US" dirty="0"/>
              <a:t>在一个节点内</a:t>
            </a:r>
            <a:r>
              <a:rPr lang="en-US" altLang="zh-CN" dirty="0"/>
              <a:t>(</a:t>
            </a:r>
            <a:r>
              <a:rPr lang="zh-CN" altLang="en-US" dirty="0"/>
              <a:t>机架内</a:t>
            </a:r>
            <a:r>
              <a:rPr lang="en-US" altLang="zh-CN" dirty="0"/>
              <a:t>)</a:t>
            </a:r>
            <a:r>
              <a:rPr lang="zh-CN" altLang="en-US" dirty="0"/>
              <a:t>故障组中有额外的节点内</a:t>
            </a:r>
            <a:r>
              <a:rPr lang="en-US" altLang="zh-CN" dirty="0"/>
              <a:t>(</a:t>
            </a:r>
            <a:r>
              <a:rPr lang="zh-CN" altLang="en-US" dirty="0"/>
              <a:t>机架内</a:t>
            </a:r>
            <a:r>
              <a:rPr lang="en-US" altLang="zh-CN" dirty="0"/>
              <a:t>)</a:t>
            </a:r>
            <a:r>
              <a:rPr lang="zh-CN" altLang="en-US" dirty="0"/>
              <a:t>故障的可能性，取决于已经存在的节点内</a:t>
            </a:r>
            <a:r>
              <a:rPr lang="en-US" altLang="zh-CN" dirty="0"/>
              <a:t>(</a:t>
            </a:r>
            <a:r>
              <a:rPr lang="zh-CN" altLang="en-US" dirty="0"/>
              <a:t>机架内</a:t>
            </a:r>
            <a:r>
              <a:rPr lang="en-US" altLang="zh-CN" dirty="0"/>
              <a:t>)</a:t>
            </a:r>
            <a:r>
              <a:rPr lang="zh-CN" altLang="en-US" dirty="0"/>
              <a:t>故障</a:t>
            </a:r>
          </a:p>
        </p:txBody>
      </p:sp>
      <p:pic>
        <p:nvPicPr>
          <p:cNvPr id="9" name="图片 8">
            <a:extLst>
              <a:ext uri="{FF2B5EF4-FFF2-40B4-BE49-F238E27FC236}">
                <a16:creationId xmlns:a16="http://schemas.microsoft.com/office/drawing/2014/main" id="{2A8B3C66-DB7F-2E40-8A26-5865948C06F2}"/>
              </a:ext>
            </a:extLst>
          </p:cNvPr>
          <p:cNvPicPr>
            <a:picLocks noChangeAspect="1"/>
          </p:cNvPicPr>
          <p:nvPr/>
        </p:nvPicPr>
        <p:blipFill>
          <a:blip r:embed="rId2"/>
          <a:stretch>
            <a:fillRect/>
          </a:stretch>
        </p:blipFill>
        <p:spPr>
          <a:xfrm>
            <a:off x="912627" y="3187873"/>
            <a:ext cx="10111563" cy="2763246"/>
          </a:xfrm>
          <a:prstGeom prst="rect">
            <a:avLst/>
          </a:prstGeom>
        </p:spPr>
      </p:pic>
      <p:sp>
        <p:nvSpPr>
          <p:cNvPr id="11" name="矩形 10">
            <a:extLst>
              <a:ext uri="{FF2B5EF4-FFF2-40B4-BE49-F238E27FC236}">
                <a16:creationId xmlns:a16="http://schemas.microsoft.com/office/drawing/2014/main" id="{B7A38187-1103-1B48-8ED3-A16CAEA1CF20}"/>
              </a:ext>
            </a:extLst>
          </p:cNvPr>
          <p:cNvSpPr/>
          <p:nvPr/>
        </p:nvSpPr>
        <p:spPr>
          <a:xfrm>
            <a:off x="669922" y="2221821"/>
            <a:ext cx="9962635" cy="46782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3:</a:t>
            </a:r>
            <a:r>
              <a:rPr lang="zh-CN" altLang="en-US" dirty="0">
                <a:solidFill>
                  <a:srgbClr val="FF0000"/>
                </a:solidFill>
              </a:rPr>
              <a:t> </a:t>
            </a:r>
            <a:r>
              <a:rPr lang="zh-CN" altLang="en-US" dirty="0"/>
              <a:t>节点内和机架内的故障有不可忽略的一部分发生在短时间内，甚至一分钟</a:t>
            </a:r>
          </a:p>
        </p:txBody>
      </p:sp>
    </p:spTree>
    <p:extLst>
      <p:ext uri="{BB962C8B-B14F-4D97-AF65-F5344CB8AC3E}">
        <p14:creationId xmlns:p14="http://schemas.microsoft.com/office/powerpoint/2010/main" val="2614337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Impact of Drive Models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47</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2" y="1255770"/>
            <a:ext cx="9962635" cy="170296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4</a:t>
            </a:r>
            <a:r>
              <a:rPr lang="zh-CN" altLang="en-US" dirty="0"/>
              <a:t>：节点内（机架内）故障的相对百分比随驱动器型号而异</a:t>
            </a:r>
            <a:endParaRPr lang="en-US" altLang="zh-CN" dirty="0"/>
          </a:p>
          <a:p>
            <a:pPr marL="742950" lvl="1" indent="-285750">
              <a:lnSpc>
                <a:spcPct val="150000"/>
              </a:lnSpc>
              <a:buFont typeface="Wingdings" pitchFamily="2" charset="2"/>
              <a:buChar char="ü"/>
            </a:pPr>
            <a:r>
              <a:rPr lang="zh-CN" altLang="en-US" dirty="0"/>
              <a:t>在同一节点</a:t>
            </a:r>
            <a:r>
              <a:rPr lang="en-US" altLang="zh-CN" dirty="0"/>
              <a:t>(</a:t>
            </a:r>
            <a:r>
              <a:rPr lang="zh-CN" altLang="en-US" dirty="0"/>
              <a:t>机架</a:t>
            </a:r>
            <a:r>
              <a:rPr lang="en-US" altLang="zh-CN" dirty="0"/>
              <a:t>)</a:t>
            </a:r>
            <a:r>
              <a:rPr lang="zh-CN" altLang="en-US" dirty="0"/>
              <a:t>上放置过多同一驱动器型号的</a:t>
            </a:r>
            <a:r>
              <a:rPr lang="en-US" altLang="zh-CN" dirty="0" err="1"/>
              <a:t>ssd</a:t>
            </a:r>
            <a:r>
              <a:rPr lang="zh-CN" altLang="en-US" dirty="0"/>
              <a:t>盘，会导致节点内</a:t>
            </a:r>
            <a:r>
              <a:rPr lang="en-US" altLang="zh-CN" dirty="0"/>
              <a:t>(</a:t>
            </a:r>
            <a:r>
              <a:rPr lang="zh-CN" altLang="en-US" dirty="0"/>
              <a:t>机架内</a:t>
            </a:r>
            <a:r>
              <a:rPr lang="en-US" altLang="zh-CN" dirty="0"/>
              <a:t>)</a:t>
            </a:r>
            <a:r>
              <a:rPr lang="zh-CN" altLang="en-US" dirty="0"/>
              <a:t>故障率过高</a:t>
            </a:r>
            <a:endParaRPr lang="en-US" altLang="zh-CN" dirty="0"/>
          </a:p>
          <a:p>
            <a:pPr marL="742950" lvl="1" indent="-285750">
              <a:lnSpc>
                <a:spcPct val="150000"/>
              </a:lnSpc>
              <a:buFont typeface="Wingdings" pitchFamily="2" charset="2"/>
              <a:buChar char="ü"/>
            </a:pPr>
            <a:r>
              <a:rPr lang="zh-CN" altLang="en-US" dirty="0"/>
              <a:t>此外，</a:t>
            </a:r>
            <a:r>
              <a:rPr lang="en-US" altLang="zh-CN" dirty="0"/>
              <a:t>AFR</a:t>
            </a:r>
            <a:r>
              <a:rPr lang="zh-CN" altLang="en-US" dirty="0"/>
              <a:t>和环境因素</a:t>
            </a:r>
            <a:r>
              <a:rPr lang="en-US" altLang="zh-CN" dirty="0"/>
              <a:t>(</a:t>
            </a:r>
            <a:r>
              <a:rPr lang="zh-CN" altLang="en-US" dirty="0"/>
              <a:t>如温度</a:t>
            </a:r>
            <a:r>
              <a:rPr lang="en-US" altLang="zh-CN" dirty="0"/>
              <a:t>)</a:t>
            </a:r>
            <a:r>
              <a:rPr lang="zh-CN" altLang="en-US" dirty="0"/>
              <a:t>也会影响节点内和机架内故障的相对百分比</a:t>
            </a:r>
            <a:endParaRPr lang="en-US" altLang="zh-CN" dirty="0"/>
          </a:p>
          <a:p>
            <a:pPr marL="742950" lvl="1" indent="-285750">
              <a:lnSpc>
                <a:spcPct val="150000"/>
              </a:lnSpc>
              <a:buFont typeface="Wingdings" pitchFamily="2" charset="2"/>
              <a:buChar char="ü"/>
            </a:pPr>
            <a:r>
              <a:rPr lang="en-US" altLang="zh-CN" dirty="0"/>
              <a:t>AFR</a:t>
            </a:r>
            <a:r>
              <a:rPr lang="zh-CN" altLang="en-US" dirty="0"/>
              <a:t>总体为</a:t>
            </a:r>
            <a:r>
              <a:rPr lang="en-US" altLang="zh-CN" dirty="0"/>
              <a:t>0.55%, </a:t>
            </a:r>
            <a:r>
              <a:rPr lang="zh-CN" altLang="en-US" dirty="0"/>
              <a:t>不同型号从</a:t>
            </a:r>
            <a:r>
              <a:rPr lang="en-US" altLang="zh-CN" dirty="0"/>
              <a:t>0.16% </a:t>
            </a:r>
            <a:r>
              <a:rPr lang="zh-CN" altLang="en-US" dirty="0"/>
              <a:t>到</a:t>
            </a:r>
            <a:r>
              <a:rPr lang="en-US" altLang="zh-CN" dirty="0"/>
              <a:t> 2.52%</a:t>
            </a:r>
            <a:r>
              <a:rPr lang="zh-CN" altLang="en-US" dirty="0"/>
              <a:t>不等</a:t>
            </a:r>
          </a:p>
        </p:txBody>
      </p:sp>
      <p:pic>
        <p:nvPicPr>
          <p:cNvPr id="3" name="图片 2">
            <a:extLst>
              <a:ext uri="{FF2B5EF4-FFF2-40B4-BE49-F238E27FC236}">
                <a16:creationId xmlns:a16="http://schemas.microsoft.com/office/drawing/2014/main" id="{8A07AAA5-91EF-834B-A139-BF1FA3FE5A35}"/>
              </a:ext>
            </a:extLst>
          </p:cNvPr>
          <p:cNvPicPr>
            <a:picLocks noChangeAspect="1"/>
          </p:cNvPicPr>
          <p:nvPr/>
        </p:nvPicPr>
        <p:blipFill>
          <a:blip r:embed="rId2"/>
          <a:stretch>
            <a:fillRect/>
          </a:stretch>
        </p:blipFill>
        <p:spPr>
          <a:xfrm>
            <a:off x="208165" y="3334353"/>
            <a:ext cx="11520487" cy="2764917"/>
          </a:xfrm>
          <a:prstGeom prst="rect">
            <a:avLst/>
          </a:prstGeom>
        </p:spPr>
      </p:pic>
      <p:pic>
        <p:nvPicPr>
          <p:cNvPr id="5" name="图片 4">
            <a:extLst>
              <a:ext uri="{FF2B5EF4-FFF2-40B4-BE49-F238E27FC236}">
                <a16:creationId xmlns:a16="http://schemas.microsoft.com/office/drawing/2014/main" id="{F5A46C76-119C-744F-8E34-903D47026954}"/>
              </a:ext>
            </a:extLst>
          </p:cNvPr>
          <p:cNvPicPr>
            <a:picLocks noChangeAspect="1"/>
          </p:cNvPicPr>
          <p:nvPr/>
        </p:nvPicPr>
        <p:blipFill>
          <a:blip r:embed="rId3"/>
          <a:stretch>
            <a:fillRect/>
          </a:stretch>
        </p:blipFill>
        <p:spPr>
          <a:xfrm>
            <a:off x="6950410" y="2564367"/>
            <a:ext cx="4223405" cy="752113"/>
          </a:xfrm>
          <a:prstGeom prst="rect">
            <a:avLst/>
          </a:prstGeom>
        </p:spPr>
      </p:pic>
    </p:spTree>
    <p:extLst>
      <p:ext uri="{BB962C8B-B14F-4D97-AF65-F5344CB8AC3E}">
        <p14:creationId xmlns:p14="http://schemas.microsoft.com/office/powerpoint/2010/main" val="1467945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Impact of Drive Models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48</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2" y="1255770"/>
            <a:ext cx="11408664" cy="87395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5</a:t>
            </a:r>
            <a:r>
              <a:rPr lang="zh-CN" altLang="en-US" dirty="0"/>
              <a:t>：对于大多数型号，节点内故障和机架内故障的分数不可忽略，且故障间隔时间很短（例如一分钟）</a:t>
            </a:r>
            <a:endParaRPr lang="en-US" altLang="zh-CN" dirty="0"/>
          </a:p>
          <a:p>
            <a:pPr marL="742950" lvl="1" indent="-285750">
              <a:lnSpc>
                <a:spcPct val="150000"/>
              </a:lnSpc>
              <a:buFont typeface="Wingdings" pitchFamily="2" charset="2"/>
              <a:buChar char="ü"/>
            </a:pPr>
            <a:r>
              <a:rPr lang="zh-CN" altLang="en-US" dirty="0"/>
              <a:t>除</a:t>
            </a:r>
            <a:r>
              <a:rPr lang="en-US" altLang="zh-CN" dirty="0"/>
              <a:t>A4</a:t>
            </a:r>
            <a:r>
              <a:rPr lang="zh-CN" altLang="en-US" dirty="0"/>
              <a:t>和</a:t>
            </a:r>
            <a:r>
              <a:rPr lang="en-US" altLang="zh-CN" dirty="0"/>
              <a:t>C2</a:t>
            </a:r>
            <a:r>
              <a:rPr lang="zh-CN" altLang="en-US" dirty="0"/>
              <a:t>以外的</a:t>
            </a:r>
            <a:r>
              <a:rPr lang="en-US" altLang="zh-CN" dirty="0"/>
              <a:t>3.5-33.4</a:t>
            </a:r>
            <a:r>
              <a:rPr lang="zh-CN" altLang="en-US" dirty="0"/>
              <a:t>％（</a:t>
            </a:r>
            <a:r>
              <a:rPr lang="en-US" altLang="zh-CN" dirty="0"/>
              <a:t>7.8-37.1</a:t>
            </a:r>
            <a:r>
              <a:rPr lang="zh-CN" altLang="en-US" dirty="0"/>
              <a:t>％）的节点内（机架内）故障</a:t>
            </a:r>
          </a:p>
        </p:txBody>
      </p:sp>
      <p:pic>
        <p:nvPicPr>
          <p:cNvPr id="5" name="图片 4">
            <a:extLst>
              <a:ext uri="{FF2B5EF4-FFF2-40B4-BE49-F238E27FC236}">
                <a16:creationId xmlns:a16="http://schemas.microsoft.com/office/drawing/2014/main" id="{D50C1EA5-7B17-1641-8424-C4B4D2F1377A}"/>
              </a:ext>
            </a:extLst>
          </p:cNvPr>
          <p:cNvPicPr>
            <a:picLocks noChangeAspect="1"/>
          </p:cNvPicPr>
          <p:nvPr/>
        </p:nvPicPr>
        <p:blipFill>
          <a:blip r:embed="rId2"/>
          <a:stretch>
            <a:fillRect/>
          </a:stretch>
        </p:blipFill>
        <p:spPr>
          <a:xfrm>
            <a:off x="2127261" y="2460271"/>
            <a:ext cx="7248440" cy="3457701"/>
          </a:xfrm>
          <a:prstGeom prst="rect">
            <a:avLst/>
          </a:prstGeom>
        </p:spPr>
      </p:pic>
    </p:spTree>
    <p:extLst>
      <p:ext uri="{BB962C8B-B14F-4D97-AF65-F5344CB8AC3E}">
        <p14:creationId xmlns:p14="http://schemas.microsoft.com/office/powerpoint/2010/main" val="2621320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Impact of Lithography</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49</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2" y="1255770"/>
            <a:ext cx="11408664" cy="128945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6</a:t>
            </a:r>
            <a:r>
              <a:rPr lang="zh-CN" altLang="en-US" dirty="0"/>
              <a:t>：密度较高的</a:t>
            </a:r>
            <a:r>
              <a:rPr lang="en-US" altLang="zh-CN" dirty="0"/>
              <a:t>MLC SSD</a:t>
            </a:r>
            <a:r>
              <a:rPr lang="zh-CN" altLang="en-US" dirty="0"/>
              <a:t>的节点内故障和机架内故障的相对百分比通常较低</a:t>
            </a:r>
          </a:p>
          <a:p>
            <a:pPr marL="742950" lvl="1" indent="-285750">
              <a:lnSpc>
                <a:spcPct val="150000"/>
              </a:lnSpc>
              <a:buFont typeface="Wingdings" pitchFamily="2" charset="2"/>
              <a:buChar char="ü"/>
            </a:pPr>
            <a:r>
              <a:rPr lang="zh-CN" altLang="en-US" dirty="0"/>
              <a:t>对于</a:t>
            </a:r>
            <a:r>
              <a:rPr lang="en-US" altLang="zh-CN" dirty="0"/>
              <a:t>MLC SSD</a:t>
            </a:r>
            <a:r>
              <a:rPr lang="zh-CN" altLang="en-US" dirty="0"/>
              <a:t>，较小的光刻意味着较高的密度</a:t>
            </a:r>
            <a:endParaRPr lang="en-US" altLang="zh-CN" dirty="0"/>
          </a:p>
          <a:p>
            <a:pPr marL="742950" lvl="1" indent="-285750">
              <a:lnSpc>
                <a:spcPct val="150000"/>
              </a:lnSpc>
              <a:buFont typeface="Wingdings" pitchFamily="2" charset="2"/>
              <a:buChar char="ü"/>
            </a:pPr>
            <a:r>
              <a:rPr lang="en-US" altLang="zh-CN" dirty="0"/>
              <a:t>3D-TLC SSD</a:t>
            </a:r>
            <a:r>
              <a:rPr lang="zh-CN" altLang="en-US" dirty="0"/>
              <a:t>的密度高于</a:t>
            </a:r>
            <a:r>
              <a:rPr lang="en-US" altLang="zh-CN" dirty="0"/>
              <a:t>MLC SSD</a:t>
            </a:r>
            <a:r>
              <a:rPr lang="zh-CN" altLang="en-US" dirty="0"/>
              <a:t>的密度</a:t>
            </a:r>
          </a:p>
        </p:txBody>
      </p:sp>
      <p:pic>
        <p:nvPicPr>
          <p:cNvPr id="3" name="图片 2">
            <a:extLst>
              <a:ext uri="{FF2B5EF4-FFF2-40B4-BE49-F238E27FC236}">
                <a16:creationId xmlns:a16="http://schemas.microsoft.com/office/drawing/2014/main" id="{E273BC51-F7A7-1040-A699-8C5D56C110AD}"/>
              </a:ext>
            </a:extLst>
          </p:cNvPr>
          <p:cNvPicPr>
            <a:picLocks noChangeAspect="1"/>
          </p:cNvPicPr>
          <p:nvPr/>
        </p:nvPicPr>
        <p:blipFill>
          <a:blip r:embed="rId2"/>
          <a:stretch>
            <a:fillRect/>
          </a:stretch>
        </p:blipFill>
        <p:spPr>
          <a:xfrm>
            <a:off x="350874" y="2777467"/>
            <a:ext cx="11025963" cy="2824763"/>
          </a:xfrm>
          <a:prstGeom prst="rect">
            <a:avLst/>
          </a:prstGeom>
        </p:spPr>
      </p:pic>
    </p:spTree>
    <p:extLst>
      <p:ext uri="{BB962C8B-B14F-4D97-AF65-F5344CB8AC3E}">
        <p14:creationId xmlns:p14="http://schemas.microsoft.com/office/powerpoint/2010/main" val="546095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b="0" dirty="0"/>
              <a:t>Write</a:t>
            </a:r>
            <a:r>
              <a:rPr lang="zh-CN" altLang="en-US" b="0" dirty="0"/>
              <a:t> </a:t>
            </a:r>
            <a:r>
              <a:rPr lang="en-US" altLang="zh-CN" b="0" dirty="0"/>
              <a:t>Amp. in</a:t>
            </a:r>
            <a:r>
              <a:rPr lang="zh-CN" altLang="en-US" b="0" dirty="0"/>
              <a:t> </a:t>
            </a:r>
            <a:r>
              <a:rPr lang="en-US" altLang="zh-CN" b="0" dirty="0"/>
              <a:t>B</a:t>
            </a:r>
            <a:r>
              <a:rPr lang="el-GR" altLang="zh-CN" b="0" dirty="0"/>
              <a:t>ε-</a:t>
            </a:r>
            <a:r>
              <a:rPr lang="en-US" altLang="zh-CN" b="0" dirty="0"/>
              <a:t>tree</a:t>
            </a:r>
            <a:endParaRPr lang="zh-CN" altLang="en-US" sz="2400" b="0" dirty="0"/>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11" name="矩形 10">
            <a:extLst>
              <a:ext uri="{FF2B5EF4-FFF2-40B4-BE49-F238E27FC236}">
                <a16:creationId xmlns:a16="http://schemas.microsoft.com/office/drawing/2014/main" id="{30BC111B-F5D2-CD41-AC6E-DA050D44C1CD}"/>
              </a:ext>
            </a:extLst>
          </p:cNvPr>
          <p:cNvSpPr/>
          <p:nvPr/>
        </p:nvSpPr>
        <p:spPr>
          <a:xfrm>
            <a:off x="5638182" y="3244334"/>
            <a:ext cx="184731" cy="369332"/>
          </a:xfrm>
          <a:prstGeom prst="rect">
            <a:avLst/>
          </a:prstGeom>
        </p:spPr>
        <p:txBody>
          <a:bodyPr wrap="none">
            <a:spAutoFit/>
          </a:bodyPr>
          <a:lstStyle/>
          <a:p>
            <a:endParaRPr lang="zh-CN" altLang="en-US" dirty="0"/>
          </a:p>
        </p:txBody>
      </p:sp>
      <p:pic>
        <p:nvPicPr>
          <p:cNvPr id="3" name="图片 2">
            <a:extLst>
              <a:ext uri="{FF2B5EF4-FFF2-40B4-BE49-F238E27FC236}">
                <a16:creationId xmlns:a16="http://schemas.microsoft.com/office/drawing/2014/main" id="{6AA0B6FA-1A69-FD43-960F-F8A796CF02DC}"/>
              </a:ext>
            </a:extLst>
          </p:cNvPr>
          <p:cNvPicPr>
            <a:picLocks noChangeAspect="1"/>
          </p:cNvPicPr>
          <p:nvPr/>
        </p:nvPicPr>
        <p:blipFill>
          <a:blip r:embed="rId3"/>
          <a:stretch>
            <a:fillRect/>
          </a:stretch>
        </p:blipFill>
        <p:spPr>
          <a:xfrm>
            <a:off x="1355344" y="3019207"/>
            <a:ext cx="3420963" cy="1639396"/>
          </a:xfrm>
          <a:prstGeom prst="rect">
            <a:avLst/>
          </a:prstGeom>
        </p:spPr>
      </p:pic>
      <p:pic>
        <p:nvPicPr>
          <p:cNvPr id="5" name="图片 4">
            <a:extLst>
              <a:ext uri="{FF2B5EF4-FFF2-40B4-BE49-F238E27FC236}">
                <a16:creationId xmlns:a16="http://schemas.microsoft.com/office/drawing/2014/main" id="{226FE601-091F-0141-991F-762A3CC52D40}"/>
              </a:ext>
            </a:extLst>
          </p:cNvPr>
          <p:cNvPicPr>
            <a:picLocks noChangeAspect="1"/>
          </p:cNvPicPr>
          <p:nvPr/>
        </p:nvPicPr>
        <p:blipFill>
          <a:blip r:embed="rId4"/>
          <a:stretch>
            <a:fillRect/>
          </a:stretch>
        </p:blipFill>
        <p:spPr>
          <a:xfrm>
            <a:off x="807841" y="5114218"/>
            <a:ext cx="4565850" cy="1008195"/>
          </a:xfrm>
          <a:prstGeom prst="rect">
            <a:avLst/>
          </a:prstGeom>
        </p:spPr>
      </p:pic>
      <p:sp>
        <p:nvSpPr>
          <p:cNvPr id="12" name="矩形 11">
            <a:extLst>
              <a:ext uri="{FF2B5EF4-FFF2-40B4-BE49-F238E27FC236}">
                <a16:creationId xmlns:a16="http://schemas.microsoft.com/office/drawing/2014/main" id="{6DF0BB18-9AD9-1E48-B2AF-7AB43D1B935F}"/>
              </a:ext>
            </a:extLst>
          </p:cNvPr>
          <p:cNvSpPr/>
          <p:nvPr/>
        </p:nvSpPr>
        <p:spPr>
          <a:xfrm>
            <a:off x="475158" y="1403725"/>
            <a:ext cx="5885785" cy="152400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1600" dirty="0"/>
              <a:t>buffer</a:t>
            </a:r>
            <a:r>
              <a:rPr lang="zh-CN" altLang="en-US" sz="1600" dirty="0"/>
              <a:t>满了，选择接受消息最多的子树，将</a:t>
            </a:r>
            <a:r>
              <a:rPr lang="en-US" altLang="zh-CN" sz="1600" dirty="0"/>
              <a:t>buffer</a:t>
            </a:r>
            <a:r>
              <a:rPr lang="zh-CN" altLang="en-US" sz="1600" dirty="0"/>
              <a:t>消息刷下去</a:t>
            </a:r>
            <a:endParaRPr lang="en-US" altLang="zh-CN" sz="1600" dirty="0"/>
          </a:p>
          <a:p>
            <a:pPr marL="342900" indent="-342900">
              <a:lnSpc>
                <a:spcPct val="150000"/>
              </a:lnSpc>
              <a:buFont typeface="Arial" panose="020B0604020202020204" pitchFamily="34" charset="0"/>
              <a:buChar char="•"/>
            </a:pPr>
            <a:r>
              <a:rPr lang="zh-CN" altLang="en-US" sz="1600" dirty="0"/>
              <a:t>如果要向</a:t>
            </a:r>
            <a:r>
              <a:rPr lang="en-US" altLang="zh-CN" sz="1600" dirty="0"/>
              <a:t>B </a:t>
            </a:r>
            <a:r>
              <a:rPr lang="el-GR" altLang="zh-CN" sz="1600" dirty="0"/>
              <a:t>ε -</a:t>
            </a:r>
            <a:r>
              <a:rPr lang="en-US" altLang="zh-CN" sz="1600" dirty="0"/>
              <a:t>tree</a:t>
            </a:r>
            <a:r>
              <a:rPr lang="zh-CN" altLang="en-US" sz="1600" dirty="0"/>
              <a:t>节点添加新数据，必须对节点进行重写</a:t>
            </a:r>
            <a:endParaRPr lang="en-US" altLang="zh-CN" sz="1600" dirty="0"/>
          </a:p>
          <a:p>
            <a:pPr marL="342900" indent="-342900">
              <a:lnSpc>
                <a:spcPct val="150000"/>
              </a:lnSpc>
              <a:buFont typeface="Arial" panose="020B0604020202020204" pitchFamily="34" charset="0"/>
              <a:buChar char="•"/>
            </a:pPr>
            <a:r>
              <a:rPr lang="zh-CN" altLang="en-US" sz="1600" dirty="0"/>
              <a:t>因此，</a:t>
            </a:r>
            <a:r>
              <a:rPr lang="en-US" altLang="zh-CN" sz="1600" dirty="0"/>
              <a:t>buffer</a:t>
            </a:r>
            <a:r>
              <a:rPr lang="zh-CN" altLang="en-US" sz="1600" dirty="0"/>
              <a:t>中已经存在的任何数据将再次被写入</a:t>
            </a:r>
            <a:br>
              <a:rPr lang="zh-CN" altLang="en-US" sz="1600" dirty="0"/>
            </a:br>
            <a:endParaRPr lang="en-US" altLang="zh-CN" sz="1600" dirty="0"/>
          </a:p>
        </p:txBody>
      </p:sp>
      <p:sp>
        <p:nvSpPr>
          <p:cNvPr id="7" name="矩形 6">
            <a:extLst>
              <a:ext uri="{FF2B5EF4-FFF2-40B4-BE49-F238E27FC236}">
                <a16:creationId xmlns:a16="http://schemas.microsoft.com/office/drawing/2014/main" id="{1D1FCB71-1D00-7D41-819F-1DFE2B49DA1F}"/>
              </a:ext>
            </a:extLst>
          </p:cNvPr>
          <p:cNvSpPr/>
          <p:nvPr/>
        </p:nvSpPr>
        <p:spPr>
          <a:xfrm>
            <a:off x="6640768" y="1437125"/>
            <a:ext cx="4770858" cy="338554"/>
          </a:xfrm>
          <a:prstGeom prst="rect">
            <a:avLst/>
          </a:prstGeom>
        </p:spPr>
        <p:txBody>
          <a:bodyPr wrap="none">
            <a:spAutoFit/>
          </a:bodyPr>
          <a:lstStyle/>
          <a:p>
            <a:pPr marL="285750" indent="-285750">
              <a:buFont typeface="Arial" panose="020B0604020202020204" pitchFamily="34" charset="0"/>
              <a:buChar char="•"/>
            </a:pPr>
            <a:r>
              <a:rPr lang="zh-CN" altLang="en-US" sz="1600" dirty="0">
                <a:solidFill>
                  <a:srgbClr val="333333"/>
                </a:solidFill>
                <a:latin typeface="PingFang SC" panose="020B0400000000000000" pitchFamily="34" charset="-122"/>
                <a:ea typeface="PingFang SC" panose="020B0400000000000000" pitchFamily="34" charset="-122"/>
              </a:rPr>
              <a:t>在</a:t>
            </a:r>
            <a:r>
              <a:rPr lang="zh-CN" altLang="en-US" sz="1600" dirty="0"/>
              <a:t>最坏的情况下，每个节点平均重写消息</a:t>
            </a:r>
            <a:r>
              <a:rPr lang="en-US" altLang="zh-CN" sz="1600" dirty="0"/>
              <a:t>B</a:t>
            </a:r>
            <a:r>
              <a:rPr lang="el-GR" altLang="zh-CN" sz="1600" dirty="0"/>
              <a:t>ε/2</a:t>
            </a:r>
            <a:r>
              <a:rPr lang="zh-CN" altLang="en-US" sz="1600" dirty="0"/>
              <a:t>次</a:t>
            </a:r>
          </a:p>
        </p:txBody>
      </p:sp>
      <p:pic>
        <p:nvPicPr>
          <p:cNvPr id="13" name="图片 12">
            <a:extLst>
              <a:ext uri="{FF2B5EF4-FFF2-40B4-BE49-F238E27FC236}">
                <a16:creationId xmlns:a16="http://schemas.microsoft.com/office/drawing/2014/main" id="{AFD7A07B-8E5F-7F4F-8071-1F971A1895B0}"/>
              </a:ext>
            </a:extLst>
          </p:cNvPr>
          <p:cNvPicPr>
            <a:picLocks noChangeAspect="1"/>
          </p:cNvPicPr>
          <p:nvPr/>
        </p:nvPicPr>
        <p:blipFill>
          <a:blip r:embed="rId5"/>
          <a:stretch>
            <a:fillRect/>
          </a:stretch>
        </p:blipFill>
        <p:spPr>
          <a:xfrm>
            <a:off x="6818311" y="2184104"/>
            <a:ext cx="5348422" cy="3750174"/>
          </a:xfrm>
          <a:prstGeom prst="rect">
            <a:avLst/>
          </a:prstGeom>
        </p:spPr>
      </p:pic>
      <p:cxnSp>
        <p:nvCxnSpPr>
          <p:cNvPr id="14" name="直线连接符 13">
            <a:extLst>
              <a:ext uri="{FF2B5EF4-FFF2-40B4-BE49-F238E27FC236}">
                <a16:creationId xmlns:a16="http://schemas.microsoft.com/office/drawing/2014/main" id="{6F31D3D8-2423-8941-A6D8-5CDB7B5A3F0E}"/>
              </a:ext>
            </a:extLst>
          </p:cNvPr>
          <p:cNvCxnSpPr>
            <a:cxnSpLocks/>
          </p:cNvCxnSpPr>
          <p:nvPr/>
        </p:nvCxnSpPr>
        <p:spPr>
          <a:xfrm>
            <a:off x="6361196" y="1437125"/>
            <a:ext cx="0" cy="4803338"/>
          </a:xfrm>
          <a:prstGeom prst="line">
            <a:avLst/>
          </a:prstGeom>
        </p:spPr>
        <p:style>
          <a:lnRef idx="1">
            <a:schemeClr val="dk1"/>
          </a:lnRef>
          <a:fillRef idx="0">
            <a:schemeClr val="dk1"/>
          </a:fillRef>
          <a:effectRef idx="0">
            <a:schemeClr val="dk1"/>
          </a:effectRef>
          <a:fontRef idx="minor">
            <a:schemeClr val="tx1"/>
          </a:fontRef>
        </p:style>
      </p:cxnSp>
      <p:sp>
        <p:nvSpPr>
          <p:cNvPr id="18" name="环形箭头 17">
            <a:extLst>
              <a:ext uri="{FF2B5EF4-FFF2-40B4-BE49-F238E27FC236}">
                <a16:creationId xmlns:a16="http://schemas.microsoft.com/office/drawing/2014/main" id="{566FD861-EF38-8540-8806-176DA731F966}"/>
              </a:ext>
            </a:extLst>
          </p:cNvPr>
          <p:cNvSpPr/>
          <p:nvPr/>
        </p:nvSpPr>
        <p:spPr>
          <a:xfrm rot="5647564">
            <a:off x="4696146" y="4270691"/>
            <a:ext cx="542260" cy="775824"/>
          </a:xfrm>
          <a:prstGeom prst="circular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631977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Impact of Age</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50</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2" y="1255770"/>
            <a:ext cx="11408664" cy="87395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7</a:t>
            </a:r>
            <a:r>
              <a:rPr lang="zh-CN" altLang="en-US" dirty="0"/>
              <a:t>：节点内和机架内故障的相对百分比随着年龄的增长而增加</a:t>
            </a:r>
            <a:endParaRPr lang="en-US" altLang="zh-CN" dirty="0"/>
          </a:p>
          <a:p>
            <a:pPr marL="742950" lvl="1" indent="-285750">
              <a:lnSpc>
                <a:spcPct val="150000"/>
              </a:lnSpc>
              <a:buFont typeface="Wingdings" pitchFamily="2" charset="2"/>
              <a:buChar char="ü"/>
            </a:pPr>
            <a:r>
              <a:rPr lang="zh-CN" altLang="en-US" dirty="0"/>
              <a:t>由于使用了更长的额定寿命，因此在更短的时间内更可能发生年龄较大的节点内和机架内故障</a:t>
            </a:r>
          </a:p>
        </p:txBody>
      </p:sp>
      <p:pic>
        <p:nvPicPr>
          <p:cNvPr id="5" name="图片 4">
            <a:extLst>
              <a:ext uri="{FF2B5EF4-FFF2-40B4-BE49-F238E27FC236}">
                <a16:creationId xmlns:a16="http://schemas.microsoft.com/office/drawing/2014/main" id="{EF8C9F42-06B0-D44D-8E4F-BCE77FE381AD}"/>
              </a:ext>
            </a:extLst>
          </p:cNvPr>
          <p:cNvPicPr>
            <a:picLocks noChangeAspect="1"/>
          </p:cNvPicPr>
          <p:nvPr/>
        </p:nvPicPr>
        <p:blipFill>
          <a:blip r:embed="rId2"/>
          <a:stretch>
            <a:fillRect/>
          </a:stretch>
        </p:blipFill>
        <p:spPr>
          <a:xfrm>
            <a:off x="525218" y="2681872"/>
            <a:ext cx="10870019" cy="2499934"/>
          </a:xfrm>
          <a:prstGeom prst="rect">
            <a:avLst/>
          </a:prstGeom>
        </p:spPr>
      </p:pic>
    </p:spTree>
    <p:extLst>
      <p:ext uri="{BB962C8B-B14F-4D97-AF65-F5344CB8AC3E}">
        <p14:creationId xmlns:p14="http://schemas.microsoft.com/office/powerpoint/2010/main" val="3134549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Impact of Capacity</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51</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2" y="1255770"/>
            <a:ext cx="11408664" cy="87395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8</a:t>
            </a:r>
            <a:r>
              <a:rPr lang="zh-CN" altLang="en-US" dirty="0">
                <a:solidFill>
                  <a:srgbClr val="FF0000"/>
                </a:solidFill>
              </a:rPr>
              <a:t>：</a:t>
            </a:r>
            <a:r>
              <a:rPr lang="zh-CN" altLang="en-US" dirty="0"/>
              <a:t>节点内和机架内故障的相对百分比在整个容量中差异很大</a:t>
            </a:r>
          </a:p>
          <a:p>
            <a:pPr marL="742950" lvl="1" indent="-285750">
              <a:lnSpc>
                <a:spcPct val="150000"/>
              </a:lnSpc>
              <a:buFont typeface="Wingdings" pitchFamily="2" charset="2"/>
              <a:buChar char="ü"/>
            </a:pPr>
            <a:r>
              <a:rPr lang="zh-CN" altLang="en-US" dirty="0"/>
              <a:t>对于故障时间间隔和容量的不同阈值，节点内（或机架内）故障的相对百分比之间没有明确的趋势</a:t>
            </a:r>
          </a:p>
        </p:txBody>
      </p:sp>
      <p:pic>
        <p:nvPicPr>
          <p:cNvPr id="3" name="图片 2">
            <a:extLst>
              <a:ext uri="{FF2B5EF4-FFF2-40B4-BE49-F238E27FC236}">
                <a16:creationId xmlns:a16="http://schemas.microsoft.com/office/drawing/2014/main" id="{8797633A-D153-134A-ABBF-971528687D6D}"/>
              </a:ext>
            </a:extLst>
          </p:cNvPr>
          <p:cNvPicPr>
            <a:picLocks noChangeAspect="1"/>
          </p:cNvPicPr>
          <p:nvPr/>
        </p:nvPicPr>
        <p:blipFill>
          <a:blip r:embed="rId2"/>
          <a:stretch>
            <a:fillRect/>
          </a:stretch>
        </p:blipFill>
        <p:spPr>
          <a:xfrm>
            <a:off x="848832" y="2430475"/>
            <a:ext cx="10494335" cy="2604496"/>
          </a:xfrm>
          <a:prstGeom prst="rect">
            <a:avLst/>
          </a:prstGeom>
        </p:spPr>
      </p:pic>
    </p:spTree>
    <p:extLst>
      <p:ext uri="{BB962C8B-B14F-4D97-AF65-F5344CB8AC3E}">
        <p14:creationId xmlns:p14="http://schemas.microsoft.com/office/powerpoint/2010/main" val="2803594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Impact of SMART Attributes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52</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2" y="1255770"/>
            <a:ext cx="11408664" cy="170296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9</a:t>
            </a:r>
            <a:r>
              <a:rPr lang="zh-CN" altLang="en-US" dirty="0">
                <a:solidFill>
                  <a:srgbClr val="FF0000"/>
                </a:solidFill>
              </a:rPr>
              <a:t>：</a:t>
            </a:r>
            <a:r>
              <a:rPr lang="en-US" altLang="zh-CN" dirty="0"/>
              <a:t>SMART</a:t>
            </a:r>
            <a:r>
              <a:rPr lang="zh-CN" altLang="en-US" dirty="0"/>
              <a:t>属性与节点内故障和机架内故障的相关性有限</a:t>
            </a:r>
            <a:endParaRPr lang="en-US" altLang="zh-CN" dirty="0"/>
          </a:p>
          <a:p>
            <a:pPr marL="742950" lvl="1" indent="-285750">
              <a:lnSpc>
                <a:spcPct val="150000"/>
              </a:lnSpc>
              <a:buFont typeface="Wingdings" pitchFamily="2" charset="2"/>
              <a:buChar char="ü"/>
            </a:pPr>
            <a:r>
              <a:rPr lang="zh-CN" altLang="en-US" dirty="0"/>
              <a:t>对于节点内故障和机架内故障，最高</a:t>
            </a:r>
            <a:r>
              <a:rPr lang="en-US" altLang="zh-CN" dirty="0"/>
              <a:t>SRCC</a:t>
            </a:r>
            <a:r>
              <a:rPr lang="zh-CN" altLang="en-US" dirty="0"/>
              <a:t>值（来自</a:t>
            </a:r>
            <a:r>
              <a:rPr lang="en-US" altLang="zh-CN" dirty="0"/>
              <a:t>S187</a:t>
            </a:r>
            <a:r>
              <a:rPr lang="zh-CN" altLang="en-US" dirty="0"/>
              <a:t>）仅为</a:t>
            </a:r>
            <a:r>
              <a:rPr lang="en-US" altLang="zh-CN" dirty="0"/>
              <a:t>0.23</a:t>
            </a:r>
          </a:p>
          <a:p>
            <a:pPr marL="742950" lvl="1" indent="-285750">
              <a:lnSpc>
                <a:spcPct val="150000"/>
              </a:lnSpc>
              <a:buFont typeface="Wingdings" pitchFamily="2" charset="2"/>
              <a:buChar char="ü"/>
            </a:pPr>
            <a:r>
              <a:rPr lang="en-US" altLang="zh-CN" dirty="0"/>
              <a:t>SMART</a:t>
            </a:r>
            <a:r>
              <a:rPr lang="zh-CN" altLang="en-US" dirty="0"/>
              <a:t>属性不是检测节点内和机架内故障是否存在的良好指标</a:t>
            </a:r>
            <a:endParaRPr lang="en-US" altLang="zh-CN" dirty="0"/>
          </a:p>
          <a:p>
            <a:pPr marL="742950" lvl="1" indent="-285750">
              <a:lnSpc>
                <a:spcPct val="150000"/>
              </a:lnSpc>
              <a:buFont typeface="Wingdings" pitchFamily="2" charset="2"/>
              <a:buChar char="ü"/>
            </a:pPr>
            <a:r>
              <a:rPr lang="zh-CN" altLang="en-US" dirty="0"/>
              <a:t>对于每个</a:t>
            </a:r>
            <a:r>
              <a:rPr lang="en-US" altLang="zh-CN" dirty="0"/>
              <a:t>SMART</a:t>
            </a:r>
            <a:r>
              <a:rPr lang="zh-CN" altLang="en-US" dirty="0"/>
              <a:t>属性，节点内故障和机架内故障的</a:t>
            </a:r>
            <a:r>
              <a:rPr lang="en-US" altLang="zh-CN" dirty="0"/>
              <a:t>SRCC</a:t>
            </a:r>
            <a:r>
              <a:rPr lang="zh-CN" altLang="en-US" dirty="0"/>
              <a:t>绝对值均无显着差异</a:t>
            </a:r>
          </a:p>
        </p:txBody>
      </p:sp>
      <p:pic>
        <p:nvPicPr>
          <p:cNvPr id="5" name="图片 4">
            <a:extLst>
              <a:ext uri="{FF2B5EF4-FFF2-40B4-BE49-F238E27FC236}">
                <a16:creationId xmlns:a16="http://schemas.microsoft.com/office/drawing/2014/main" id="{60F4CE91-05B4-C94B-A8DB-820394B1979F}"/>
              </a:ext>
            </a:extLst>
          </p:cNvPr>
          <p:cNvPicPr>
            <a:picLocks noChangeAspect="1"/>
          </p:cNvPicPr>
          <p:nvPr/>
        </p:nvPicPr>
        <p:blipFill>
          <a:blip r:embed="rId2"/>
          <a:stretch>
            <a:fillRect/>
          </a:stretch>
        </p:blipFill>
        <p:spPr>
          <a:xfrm>
            <a:off x="3235989" y="3121768"/>
            <a:ext cx="5720022" cy="2955663"/>
          </a:xfrm>
          <a:prstGeom prst="rect">
            <a:avLst/>
          </a:prstGeom>
        </p:spPr>
      </p:pic>
    </p:spTree>
    <p:extLst>
      <p:ext uri="{BB962C8B-B14F-4D97-AF65-F5344CB8AC3E}">
        <p14:creationId xmlns:p14="http://schemas.microsoft.com/office/powerpoint/2010/main" val="2672883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Impact of Applications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53</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2" y="1255770"/>
            <a:ext cx="11408664" cy="87395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10</a:t>
            </a:r>
            <a:r>
              <a:rPr lang="zh-CN" altLang="en-US" dirty="0">
                <a:solidFill>
                  <a:srgbClr val="FF0000"/>
                </a:solidFill>
              </a:rPr>
              <a:t>：</a:t>
            </a:r>
            <a:r>
              <a:rPr lang="zh-CN" altLang="en-US" dirty="0"/>
              <a:t>写入为主的工作负载总体上导致更多的</a:t>
            </a:r>
            <a:r>
              <a:rPr lang="en-US" altLang="zh-CN" dirty="0"/>
              <a:t>SSD</a:t>
            </a:r>
            <a:r>
              <a:rPr lang="zh-CN" altLang="en-US" dirty="0"/>
              <a:t>故障，但这不是</a:t>
            </a:r>
            <a:r>
              <a:rPr lang="en-US" altLang="zh-CN" dirty="0"/>
              <a:t>AFR</a:t>
            </a:r>
            <a:r>
              <a:rPr lang="zh-CN" altLang="en-US" dirty="0"/>
              <a:t>的唯一因素</a:t>
            </a:r>
            <a:endParaRPr lang="en-US" altLang="zh-CN" dirty="0"/>
          </a:p>
          <a:p>
            <a:pPr marL="742950" lvl="1" indent="-285750">
              <a:lnSpc>
                <a:spcPct val="150000"/>
              </a:lnSpc>
              <a:buFont typeface="Wingdings" pitchFamily="2" charset="2"/>
              <a:buChar char="ü"/>
            </a:pPr>
            <a:r>
              <a:rPr lang="zh-CN" altLang="en-US" dirty="0"/>
              <a:t>其他因素（例如驱动器型号）可能会影响</a:t>
            </a:r>
            <a:r>
              <a:rPr lang="en-US" altLang="zh-CN" dirty="0"/>
              <a:t>AFR</a:t>
            </a:r>
            <a:endParaRPr lang="zh-CN" altLang="en-US" dirty="0"/>
          </a:p>
        </p:txBody>
      </p:sp>
      <p:pic>
        <p:nvPicPr>
          <p:cNvPr id="3" name="图片 2">
            <a:extLst>
              <a:ext uri="{FF2B5EF4-FFF2-40B4-BE49-F238E27FC236}">
                <a16:creationId xmlns:a16="http://schemas.microsoft.com/office/drawing/2014/main" id="{728D4197-7AC4-204A-94BB-1D4B6E23516B}"/>
              </a:ext>
            </a:extLst>
          </p:cNvPr>
          <p:cNvPicPr>
            <a:picLocks noChangeAspect="1"/>
          </p:cNvPicPr>
          <p:nvPr/>
        </p:nvPicPr>
        <p:blipFill>
          <a:blip r:embed="rId2"/>
          <a:stretch>
            <a:fillRect/>
          </a:stretch>
        </p:blipFill>
        <p:spPr>
          <a:xfrm>
            <a:off x="6742087" y="2034001"/>
            <a:ext cx="4975743" cy="2177712"/>
          </a:xfrm>
          <a:prstGeom prst="rect">
            <a:avLst/>
          </a:prstGeom>
        </p:spPr>
      </p:pic>
      <p:sp>
        <p:nvSpPr>
          <p:cNvPr id="7" name="矩形 6">
            <a:extLst>
              <a:ext uri="{FF2B5EF4-FFF2-40B4-BE49-F238E27FC236}">
                <a16:creationId xmlns:a16="http://schemas.microsoft.com/office/drawing/2014/main" id="{8F90DDC4-9EB7-7E46-8E7A-C7EB784D384B}"/>
              </a:ext>
            </a:extLst>
          </p:cNvPr>
          <p:cNvSpPr/>
          <p:nvPr/>
        </p:nvSpPr>
        <p:spPr>
          <a:xfrm>
            <a:off x="669922" y="2326440"/>
            <a:ext cx="5784041" cy="128945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11</a:t>
            </a:r>
            <a:r>
              <a:rPr lang="zh-CN" altLang="en-US" dirty="0">
                <a:solidFill>
                  <a:srgbClr val="FF0000"/>
                </a:solidFill>
              </a:rPr>
              <a:t>：</a:t>
            </a:r>
            <a:r>
              <a:rPr lang="zh-CN" altLang="en-US" dirty="0"/>
              <a:t>每个节点（机架）具有更多</a:t>
            </a:r>
            <a:r>
              <a:rPr lang="en-US" altLang="zh-CN" dirty="0"/>
              <a:t>SSD</a:t>
            </a:r>
            <a:r>
              <a:rPr lang="zh-CN" altLang="en-US" dirty="0"/>
              <a:t>且应用程序占主导的工作负载的应用程序往往具有较高的节点内（机架内）故障率</a:t>
            </a:r>
          </a:p>
        </p:txBody>
      </p:sp>
      <p:pic>
        <p:nvPicPr>
          <p:cNvPr id="8" name="图片 7">
            <a:extLst>
              <a:ext uri="{FF2B5EF4-FFF2-40B4-BE49-F238E27FC236}">
                <a16:creationId xmlns:a16="http://schemas.microsoft.com/office/drawing/2014/main" id="{DFC9E69C-4CC0-C249-AC3B-2A83C0945115}"/>
              </a:ext>
            </a:extLst>
          </p:cNvPr>
          <p:cNvPicPr>
            <a:picLocks noChangeAspect="1"/>
          </p:cNvPicPr>
          <p:nvPr/>
        </p:nvPicPr>
        <p:blipFill>
          <a:blip r:embed="rId3"/>
          <a:stretch>
            <a:fillRect/>
          </a:stretch>
        </p:blipFill>
        <p:spPr>
          <a:xfrm>
            <a:off x="1061483" y="4211713"/>
            <a:ext cx="10069033" cy="2434790"/>
          </a:xfrm>
          <a:prstGeom prst="rect">
            <a:avLst/>
          </a:prstGeom>
        </p:spPr>
      </p:pic>
    </p:spTree>
    <p:extLst>
      <p:ext uri="{BB962C8B-B14F-4D97-AF65-F5344CB8AC3E}">
        <p14:creationId xmlns:p14="http://schemas.microsoft.com/office/powerpoint/2010/main" val="4109353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Impact of Applications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54</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3" y="1255770"/>
            <a:ext cx="10850564" cy="87395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12</a:t>
            </a:r>
            <a:r>
              <a:rPr lang="zh-CN" altLang="en-US" dirty="0">
                <a:solidFill>
                  <a:srgbClr val="FF0000"/>
                </a:solidFill>
              </a:rPr>
              <a:t>：</a:t>
            </a:r>
            <a:r>
              <a:rPr lang="zh-CN" altLang="en-US" dirty="0"/>
              <a:t>对于应用程序而言，节点和机架内故障在较老的年龄段中以及写操作为主的工作负载往往会在很短的时间内发生</a:t>
            </a:r>
          </a:p>
        </p:txBody>
      </p:sp>
      <p:pic>
        <p:nvPicPr>
          <p:cNvPr id="5" name="图片 4">
            <a:extLst>
              <a:ext uri="{FF2B5EF4-FFF2-40B4-BE49-F238E27FC236}">
                <a16:creationId xmlns:a16="http://schemas.microsoft.com/office/drawing/2014/main" id="{4182B624-B7C5-5349-AF55-283BBB05174E}"/>
              </a:ext>
            </a:extLst>
          </p:cNvPr>
          <p:cNvPicPr>
            <a:picLocks noChangeAspect="1"/>
          </p:cNvPicPr>
          <p:nvPr/>
        </p:nvPicPr>
        <p:blipFill>
          <a:blip r:embed="rId2"/>
          <a:stretch>
            <a:fillRect/>
          </a:stretch>
        </p:blipFill>
        <p:spPr>
          <a:xfrm>
            <a:off x="2452429" y="2573227"/>
            <a:ext cx="6702203" cy="2889941"/>
          </a:xfrm>
          <a:prstGeom prst="rect">
            <a:avLst/>
          </a:prstGeom>
        </p:spPr>
      </p:pic>
    </p:spTree>
    <p:extLst>
      <p:ext uri="{BB962C8B-B14F-4D97-AF65-F5344CB8AC3E}">
        <p14:creationId xmlns:p14="http://schemas.microsoft.com/office/powerpoint/2010/main" val="1283571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Case Study: Redundancy Protection</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55</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3" y="1255770"/>
            <a:ext cx="10850564" cy="419794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t>冗余方案</a:t>
            </a:r>
          </a:p>
          <a:p>
            <a:pPr marL="742950" lvl="1" indent="-285750">
              <a:lnSpc>
                <a:spcPct val="150000"/>
              </a:lnSpc>
              <a:buFont typeface="Wingdings" pitchFamily="2" charset="2"/>
              <a:buChar char="ü"/>
            </a:pPr>
            <a:r>
              <a:rPr lang="en-US" altLang="zh-CN" dirty="0"/>
              <a:t>r-way replication (Rep(r)): Rep(2) and Rep(3) </a:t>
            </a:r>
          </a:p>
          <a:p>
            <a:pPr marL="742950" lvl="1" indent="-285750">
              <a:lnSpc>
                <a:spcPct val="150000"/>
              </a:lnSpc>
              <a:buFont typeface="Wingdings" pitchFamily="2" charset="2"/>
              <a:buChar char="ü"/>
            </a:pPr>
            <a:r>
              <a:rPr lang="en-US" altLang="zh-CN" dirty="0"/>
              <a:t>Reed-Solomon coding (RS(k, m)): RS(6,3), RS(10,4), and RS(12,4) </a:t>
            </a:r>
          </a:p>
          <a:p>
            <a:pPr marL="742950" lvl="1" indent="-285750">
              <a:lnSpc>
                <a:spcPct val="150000"/>
              </a:lnSpc>
              <a:buFont typeface="Wingdings" pitchFamily="2" charset="2"/>
              <a:buChar char="ü"/>
            </a:pPr>
            <a:r>
              <a:rPr lang="en-US" altLang="zh-CN" dirty="0"/>
              <a:t>Local Reconstruction Coding (LRC(k, l, g)): LRC(12,2,2) </a:t>
            </a:r>
          </a:p>
          <a:p>
            <a:pPr marL="742950" lvl="1" indent="-285750">
              <a:lnSpc>
                <a:spcPct val="150000"/>
              </a:lnSpc>
              <a:buFont typeface="Wingdings" pitchFamily="2" charset="2"/>
              <a:buChar char="ü"/>
            </a:pPr>
            <a:r>
              <a:rPr lang="en-US" altLang="zh-CN" dirty="0"/>
              <a:t>Eager recovery vs. lazy recovery</a:t>
            </a:r>
          </a:p>
          <a:p>
            <a:pPr marL="285750" indent="-285750">
              <a:lnSpc>
                <a:spcPct val="150000"/>
              </a:lnSpc>
              <a:buFont typeface="Arial" panose="020B0604020202020204" pitchFamily="34" charset="0"/>
              <a:buChar char="•"/>
            </a:pPr>
            <a:r>
              <a:rPr lang="zh-CN" altLang="en-US" dirty="0"/>
              <a:t>仿真器</a:t>
            </a:r>
            <a:endParaRPr lang="en-US" altLang="zh-CN" dirty="0"/>
          </a:p>
          <a:p>
            <a:pPr marL="742950" lvl="1" indent="-285750">
              <a:lnSpc>
                <a:spcPct val="150000"/>
              </a:lnSpc>
              <a:buFont typeface="Wingdings" pitchFamily="2" charset="2"/>
              <a:buChar char="ü"/>
            </a:pPr>
            <a:r>
              <a:rPr lang="zh-CN" altLang="en-US" dirty="0"/>
              <a:t>扩展</a:t>
            </a:r>
            <a:r>
              <a:rPr lang="en-US" altLang="zh-CN" dirty="0"/>
              <a:t>C ++</a:t>
            </a:r>
            <a:r>
              <a:rPr lang="zh-CN" altLang="en-US" dirty="0"/>
              <a:t>离散事件模拟器</a:t>
            </a:r>
            <a:r>
              <a:rPr lang="en-US" altLang="zh-CN" dirty="0" err="1"/>
              <a:t>SimEDC</a:t>
            </a:r>
            <a:r>
              <a:rPr lang="en-US" altLang="zh-CN" dirty="0"/>
              <a:t> [TPDS’19 Zhang]</a:t>
            </a:r>
          </a:p>
          <a:p>
            <a:pPr marL="285750" indent="-285750">
              <a:lnSpc>
                <a:spcPct val="150000"/>
              </a:lnSpc>
              <a:buFont typeface="Arial" panose="020B0604020202020204" pitchFamily="34" charset="0"/>
              <a:buChar char="•"/>
            </a:pPr>
            <a:r>
              <a:rPr lang="zh-CN" altLang="en-US" dirty="0"/>
              <a:t>指标</a:t>
            </a:r>
            <a:endParaRPr lang="en-US" altLang="zh-CN" dirty="0"/>
          </a:p>
          <a:p>
            <a:pPr marL="742950" lvl="1" indent="-285750">
              <a:lnSpc>
                <a:spcPct val="150000"/>
              </a:lnSpc>
              <a:buFont typeface="Wingdings" pitchFamily="2" charset="2"/>
              <a:buChar char="ü"/>
            </a:pPr>
            <a:r>
              <a:rPr lang="zh-CN" altLang="en-US" dirty="0"/>
              <a:t>数据丢失的可能性（</a:t>
            </a:r>
            <a:r>
              <a:rPr lang="en-US" altLang="zh-CN" dirty="0"/>
              <a:t>PDL</a:t>
            </a:r>
            <a:r>
              <a:rPr lang="zh-CN" altLang="en-US" dirty="0"/>
              <a:t>）</a:t>
            </a:r>
            <a:endParaRPr lang="en-US" altLang="zh-CN" dirty="0"/>
          </a:p>
          <a:p>
            <a:pPr marL="742950" lvl="1" indent="-285750">
              <a:lnSpc>
                <a:spcPct val="150000"/>
              </a:lnSpc>
              <a:buFont typeface="Wingdings" pitchFamily="2" charset="2"/>
              <a:buChar char="ü"/>
            </a:pPr>
            <a:r>
              <a:rPr lang="zh-CN" altLang="en-US" dirty="0"/>
              <a:t>标准化的数据丢失量（</a:t>
            </a:r>
            <a:r>
              <a:rPr lang="en-US" altLang="zh-CN" dirty="0"/>
              <a:t>NOMDL</a:t>
            </a:r>
            <a:r>
              <a:rPr lang="zh-CN" altLang="en-US" dirty="0"/>
              <a:t>）</a:t>
            </a:r>
          </a:p>
        </p:txBody>
      </p:sp>
    </p:spTree>
    <p:extLst>
      <p:ext uri="{BB962C8B-B14F-4D97-AF65-F5344CB8AC3E}">
        <p14:creationId xmlns:p14="http://schemas.microsoft.com/office/powerpoint/2010/main" val="2788246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Simulation Results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56</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3" y="1255770"/>
            <a:ext cx="10850564" cy="87395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13</a:t>
            </a:r>
            <a:r>
              <a:rPr lang="zh-CN" altLang="en-US" dirty="0">
                <a:solidFill>
                  <a:srgbClr val="FF0000"/>
                </a:solidFill>
              </a:rPr>
              <a:t>：</a:t>
            </a:r>
            <a:r>
              <a:rPr lang="zh-CN" altLang="en-US" dirty="0"/>
              <a:t>基于论文数据集中的故障模式，</a:t>
            </a:r>
            <a:r>
              <a:rPr lang="en-US" altLang="zh-CN" dirty="0"/>
              <a:t>EC</a:t>
            </a:r>
            <a:r>
              <a:rPr lang="zh-CN" altLang="en-US" dirty="0"/>
              <a:t>显示出比复制更高的可靠性</a:t>
            </a:r>
          </a:p>
          <a:p>
            <a:pPr marL="285750" indent="-285750">
              <a:lnSpc>
                <a:spcPct val="150000"/>
              </a:lnSpc>
              <a:buFont typeface="Arial" panose="020B0604020202020204" pitchFamily="34" charset="0"/>
              <a:buChar char="•"/>
            </a:pPr>
            <a:r>
              <a:rPr lang="en-US" altLang="zh-CN" dirty="0">
                <a:solidFill>
                  <a:srgbClr val="FF0000"/>
                </a:solidFill>
              </a:rPr>
              <a:t>Finding 14</a:t>
            </a:r>
            <a:r>
              <a:rPr lang="zh-CN" altLang="en-US" dirty="0">
                <a:solidFill>
                  <a:srgbClr val="FF0000"/>
                </a:solidFill>
              </a:rPr>
              <a:t>：</a:t>
            </a:r>
            <a:r>
              <a:rPr lang="zh-CN" altLang="en-US" dirty="0"/>
              <a:t>足以容忍独立故障的冗余方案可能不足以解决相关故障</a:t>
            </a:r>
          </a:p>
        </p:txBody>
      </p:sp>
      <p:pic>
        <p:nvPicPr>
          <p:cNvPr id="3" name="图片 2">
            <a:extLst>
              <a:ext uri="{FF2B5EF4-FFF2-40B4-BE49-F238E27FC236}">
                <a16:creationId xmlns:a16="http://schemas.microsoft.com/office/drawing/2014/main" id="{54122309-9A98-044F-8325-736513DD7418}"/>
              </a:ext>
            </a:extLst>
          </p:cNvPr>
          <p:cNvPicPr>
            <a:picLocks noChangeAspect="1"/>
          </p:cNvPicPr>
          <p:nvPr/>
        </p:nvPicPr>
        <p:blipFill>
          <a:blip r:embed="rId2"/>
          <a:stretch>
            <a:fillRect/>
          </a:stretch>
        </p:blipFill>
        <p:spPr>
          <a:xfrm>
            <a:off x="563397" y="2695522"/>
            <a:ext cx="10957090" cy="2758979"/>
          </a:xfrm>
          <a:prstGeom prst="rect">
            <a:avLst/>
          </a:prstGeom>
        </p:spPr>
      </p:pic>
    </p:spTree>
    <p:extLst>
      <p:ext uri="{BB962C8B-B14F-4D97-AF65-F5344CB8AC3E}">
        <p14:creationId xmlns:p14="http://schemas.microsoft.com/office/powerpoint/2010/main" val="183460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C0079-CC26-47B9-84D3-FBA40150B04A}"/>
              </a:ext>
            </a:extLst>
          </p:cNvPr>
          <p:cNvSpPr>
            <a:spLocks noGrp="1"/>
          </p:cNvSpPr>
          <p:nvPr>
            <p:ph type="title"/>
          </p:nvPr>
        </p:nvSpPr>
        <p:spPr>
          <a:xfrm>
            <a:off x="669923" y="172122"/>
            <a:ext cx="11281823" cy="752113"/>
          </a:xfrm>
        </p:spPr>
        <p:txBody>
          <a:bodyPr>
            <a:normAutofit/>
          </a:bodyPr>
          <a:lstStyle/>
          <a:p>
            <a:r>
              <a:rPr lang="en-US" altLang="zh-CN" sz="2400" b="0" dirty="0"/>
              <a:t>Simulation Results</a:t>
            </a:r>
            <a:endParaRPr lang="zh-CN" altLang="en-US" sz="2400" b="0" dirty="0"/>
          </a:p>
        </p:txBody>
      </p:sp>
      <p:sp>
        <p:nvSpPr>
          <p:cNvPr id="4" name="灯片编号占位符 3">
            <a:extLst>
              <a:ext uri="{FF2B5EF4-FFF2-40B4-BE49-F238E27FC236}">
                <a16:creationId xmlns:a16="http://schemas.microsoft.com/office/drawing/2014/main" id="{E5FBBB51-FB9C-4DDC-99AB-85C16CC0466E}"/>
              </a:ext>
            </a:extLst>
          </p:cNvPr>
          <p:cNvSpPr>
            <a:spLocks noGrp="1"/>
          </p:cNvSpPr>
          <p:nvPr>
            <p:ph type="sldNum" sz="quarter" idx="12"/>
          </p:nvPr>
        </p:nvSpPr>
        <p:spPr/>
        <p:txBody>
          <a:bodyPr/>
          <a:lstStyle/>
          <a:p>
            <a:fld id="{5DD3DB80-B894-403A-B48E-6FDC1A72010E}" type="slidenum">
              <a:rPr lang="zh-CN" altLang="en-US" smtClean="0"/>
              <a:pPr/>
              <a:t>57</a:t>
            </a:fld>
            <a:endParaRPr lang="zh-CN" altLang="en-US"/>
          </a:p>
        </p:txBody>
      </p:sp>
      <p:sp>
        <p:nvSpPr>
          <p:cNvPr id="6" name="矩形 5">
            <a:extLst>
              <a:ext uri="{FF2B5EF4-FFF2-40B4-BE49-F238E27FC236}">
                <a16:creationId xmlns:a16="http://schemas.microsoft.com/office/drawing/2014/main" id="{4D8EBDCB-8CCE-9647-9F02-3C86FB79E419}"/>
              </a:ext>
            </a:extLst>
          </p:cNvPr>
          <p:cNvSpPr/>
          <p:nvPr/>
        </p:nvSpPr>
        <p:spPr>
          <a:xfrm>
            <a:off x="669923" y="1255770"/>
            <a:ext cx="10850564" cy="170495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FF0000"/>
                </a:solidFill>
              </a:rPr>
              <a:t>Finding 15:</a:t>
            </a:r>
            <a:r>
              <a:rPr lang="en-US" altLang="zh-CN" dirty="0"/>
              <a:t> </a:t>
            </a:r>
            <a:r>
              <a:rPr lang="zh-CN" altLang="en-US" dirty="0"/>
              <a:t> </a:t>
            </a:r>
            <a:r>
              <a:rPr lang="en-US" altLang="zh-CN" dirty="0"/>
              <a:t>lazy recovery</a:t>
            </a:r>
            <a:r>
              <a:rPr lang="zh-CN" altLang="en-US" dirty="0"/>
              <a:t>比</a:t>
            </a:r>
            <a:r>
              <a:rPr lang="en-US" altLang="zh-CN" dirty="0"/>
              <a:t>Eager recovery</a:t>
            </a:r>
            <a:r>
              <a:rPr lang="zh-CN" altLang="en-US" dirty="0"/>
              <a:t>更不适合容忍我们数据集中的相关故障</a:t>
            </a:r>
          </a:p>
          <a:p>
            <a:pPr marL="742950" lvl="1" indent="-285750">
              <a:lnSpc>
                <a:spcPct val="150000"/>
              </a:lnSpc>
              <a:buFont typeface="Wingdings" pitchFamily="2" charset="2"/>
              <a:buChar char="ü"/>
            </a:pPr>
            <a:r>
              <a:rPr lang="en-US" altLang="zh-CN" dirty="0"/>
              <a:t>Eager recovery </a:t>
            </a:r>
            <a:r>
              <a:rPr lang="zh-CN" altLang="en-US" dirty="0"/>
              <a:t>：阈值为</a:t>
            </a:r>
            <a:r>
              <a:rPr lang="en-US" altLang="zh-CN" dirty="0"/>
              <a:t>1</a:t>
            </a:r>
          </a:p>
          <a:p>
            <a:pPr marL="742950" lvl="1" indent="-285750">
              <a:lnSpc>
                <a:spcPct val="150000"/>
              </a:lnSpc>
              <a:buFont typeface="Wingdings" pitchFamily="2" charset="2"/>
              <a:buChar char="ü"/>
            </a:pPr>
            <a:r>
              <a:rPr lang="zh-CN" altLang="en-US" dirty="0"/>
              <a:t>仅在独立故障下具有高可靠性</a:t>
            </a:r>
          </a:p>
          <a:p>
            <a:pPr marL="742950" lvl="1" indent="-285750">
              <a:lnSpc>
                <a:spcPct val="150000"/>
              </a:lnSpc>
              <a:buFont typeface="Wingdings" pitchFamily="2" charset="2"/>
              <a:buChar char="ü"/>
            </a:pPr>
            <a:r>
              <a:rPr lang="zh-CN" altLang="en-US" dirty="0"/>
              <a:t>随着阈值的增加，在相关故障下的可靠性下降</a:t>
            </a:r>
          </a:p>
        </p:txBody>
      </p:sp>
      <p:pic>
        <p:nvPicPr>
          <p:cNvPr id="5" name="图片 4">
            <a:extLst>
              <a:ext uri="{FF2B5EF4-FFF2-40B4-BE49-F238E27FC236}">
                <a16:creationId xmlns:a16="http://schemas.microsoft.com/office/drawing/2014/main" id="{0920B7B1-CCEB-7546-9134-B7BA296F89F6}"/>
              </a:ext>
            </a:extLst>
          </p:cNvPr>
          <p:cNvPicPr>
            <a:picLocks noChangeAspect="1"/>
          </p:cNvPicPr>
          <p:nvPr/>
        </p:nvPicPr>
        <p:blipFill>
          <a:blip r:embed="rId2"/>
          <a:stretch>
            <a:fillRect/>
          </a:stretch>
        </p:blipFill>
        <p:spPr>
          <a:xfrm>
            <a:off x="2046915" y="3423684"/>
            <a:ext cx="6852536" cy="2806368"/>
          </a:xfrm>
          <a:prstGeom prst="rect">
            <a:avLst/>
          </a:prstGeom>
        </p:spPr>
      </p:pic>
    </p:spTree>
    <p:extLst>
      <p:ext uri="{BB962C8B-B14F-4D97-AF65-F5344CB8AC3E}">
        <p14:creationId xmlns:p14="http://schemas.microsoft.com/office/powerpoint/2010/main" val="1236828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3446463" y="3037059"/>
            <a:ext cx="5426076" cy="1621509"/>
          </a:xfrm>
        </p:spPr>
        <p:txBody>
          <a:bodyPr/>
          <a:lstStyle/>
          <a:p>
            <a:r>
              <a:rPr lang="en-US" altLang="zh-CN" dirty="0"/>
              <a:t>Thanks</a:t>
            </a:r>
            <a:br>
              <a:rPr lang="en-US" altLang="zh-CN" dirty="0"/>
            </a:br>
            <a:r>
              <a:rPr lang="en-US" altLang="zh-CN" dirty="0"/>
              <a:t>and Question?</a:t>
            </a:r>
            <a:endParaRPr lang="zh-CN" altLang="en-US" dirty="0"/>
          </a:p>
        </p:txBody>
      </p:sp>
      <p:cxnSp>
        <p:nvCxnSpPr>
          <p:cNvPr id="3" name="直接连接符 2">
            <a:extLst>
              <a:ext uri="{FF2B5EF4-FFF2-40B4-BE49-F238E27FC236}">
                <a16:creationId xmlns:a16="http://schemas.microsoft.com/office/drawing/2014/main" id="{F43C362F-F804-497F-A88C-4DFEDDD28839}"/>
              </a:ext>
            </a:extLst>
          </p:cNvPr>
          <p:cNvCxnSpPr>
            <a:cxnSpLocks/>
          </p:cNvCxnSpPr>
          <p:nvPr/>
        </p:nvCxnSpPr>
        <p:spPr>
          <a:xfrm>
            <a:off x="4048158" y="4778261"/>
            <a:ext cx="438763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b="0" dirty="0"/>
              <a:t>STB </a:t>
            </a:r>
            <a:r>
              <a:rPr lang="el-GR" altLang="zh-CN" b="0" dirty="0"/>
              <a:t>ε-</a:t>
            </a:r>
            <a:r>
              <a:rPr lang="en-US" altLang="zh-CN" b="0" dirty="0"/>
              <a:t>tree</a:t>
            </a:r>
            <a:endParaRPr lang="zh-CN" altLang="en-US" sz="2400" b="0" dirty="0"/>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11" name="矩形 10">
            <a:extLst>
              <a:ext uri="{FF2B5EF4-FFF2-40B4-BE49-F238E27FC236}">
                <a16:creationId xmlns:a16="http://schemas.microsoft.com/office/drawing/2014/main" id="{30BC111B-F5D2-CD41-AC6E-DA050D44C1CD}"/>
              </a:ext>
            </a:extLst>
          </p:cNvPr>
          <p:cNvSpPr/>
          <p:nvPr/>
        </p:nvSpPr>
        <p:spPr>
          <a:xfrm>
            <a:off x="5638182" y="3244334"/>
            <a:ext cx="184731" cy="369332"/>
          </a:xfrm>
          <a:prstGeom prst="rect">
            <a:avLst/>
          </a:prstGeom>
        </p:spPr>
        <p:txBody>
          <a:bodyPr wrap="none">
            <a:spAutoFit/>
          </a:bodyPr>
          <a:lstStyle/>
          <a:p>
            <a:endParaRPr lang="zh-CN" altLang="en-US" dirty="0"/>
          </a:p>
        </p:txBody>
      </p:sp>
      <p:cxnSp>
        <p:nvCxnSpPr>
          <p:cNvPr id="13" name="直线连接符 12">
            <a:extLst>
              <a:ext uri="{FF2B5EF4-FFF2-40B4-BE49-F238E27FC236}">
                <a16:creationId xmlns:a16="http://schemas.microsoft.com/office/drawing/2014/main" id="{890AB4C4-22AD-5F4F-A2B5-306515AEB817}"/>
              </a:ext>
            </a:extLst>
          </p:cNvPr>
          <p:cNvCxnSpPr>
            <a:cxnSpLocks/>
          </p:cNvCxnSpPr>
          <p:nvPr/>
        </p:nvCxnSpPr>
        <p:spPr>
          <a:xfrm>
            <a:off x="5638182" y="1484555"/>
            <a:ext cx="0" cy="3890081"/>
          </a:xfrm>
          <a:prstGeom prst="line">
            <a:avLst/>
          </a:prstGeom>
        </p:spPr>
        <p:style>
          <a:lnRef idx="1">
            <a:schemeClr val="dk1"/>
          </a:lnRef>
          <a:fillRef idx="0">
            <a:schemeClr val="dk1"/>
          </a:fillRef>
          <a:effectRef idx="0">
            <a:schemeClr val="dk1"/>
          </a:effectRef>
          <a:fontRef idx="minor">
            <a:schemeClr val="tx1"/>
          </a:fontRef>
        </p:style>
      </p:cxnSp>
      <p:sp>
        <p:nvSpPr>
          <p:cNvPr id="19" name="矩形 18">
            <a:extLst>
              <a:ext uri="{FF2B5EF4-FFF2-40B4-BE49-F238E27FC236}">
                <a16:creationId xmlns:a16="http://schemas.microsoft.com/office/drawing/2014/main" id="{B54496CC-A672-D34E-8824-D3AD0EE4C879}"/>
              </a:ext>
            </a:extLst>
          </p:cNvPr>
          <p:cNvSpPr/>
          <p:nvPr/>
        </p:nvSpPr>
        <p:spPr>
          <a:xfrm>
            <a:off x="669922" y="1299889"/>
            <a:ext cx="4859001" cy="1156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PebblesDB</a:t>
            </a:r>
            <a:endParaRPr lang="en-US" altLang="zh-CN" sz="1600" dirty="0"/>
          </a:p>
          <a:p>
            <a:pPr marL="742950" lvl="1" indent="-285750">
              <a:lnSpc>
                <a:spcPct val="150000"/>
              </a:lnSpc>
              <a:buFont typeface="Wingdings" pitchFamily="2" charset="2"/>
              <a:buChar char="ü"/>
            </a:pPr>
            <a:r>
              <a:rPr lang="en-US" altLang="zh-CN" sz="1600" dirty="0"/>
              <a:t>SOSP’17</a:t>
            </a:r>
          </a:p>
          <a:p>
            <a:pPr marL="742950" lvl="1" indent="-285750">
              <a:lnSpc>
                <a:spcPct val="150000"/>
              </a:lnSpc>
              <a:buFont typeface="Wingdings" pitchFamily="2" charset="2"/>
              <a:buChar char="ü"/>
            </a:pPr>
            <a:r>
              <a:rPr lang="zh-CN" altLang="en-US" sz="1600" dirty="0"/>
              <a:t>通过</a:t>
            </a:r>
            <a:r>
              <a:rPr lang="en-US" altLang="zh-CN" sz="1600" dirty="0">
                <a:solidFill>
                  <a:srgbClr val="FF0000"/>
                </a:solidFill>
              </a:rPr>
              <a:t>Size-Tiered</a:t>
            </a:r>
            <a:r>
              <a:rPr lang="zh-CN" altLang="en-US" sz="1600" dirty="0"/>
              <a:t>思想减少</a:t>
            </a:r>
            <a:r>
              <a:rPr lang="en-US" altLang="zh-CN" sz="1600" dirty="0"/>
              <a:t>LSM-tree</a:t>
            </a:r>
            <a:r>
              <a:rPr lang="zh-CN" altLang="en-US" sz="1600" dirty="0"/>
              <a:t>写放大</a:t>
            </a:r>
            <a:endParaRPr lang="en-US" altLang="zh-CN" sz="1600" dirty="0"/>
          </a:p>
        </p:txBody>
      </p:sp>
      <p:pic>
        <p:nvPicPr>
          <p:cNvPr id="21" name="图片 20">
            <a:extLst>
              <a:ext uri="{FF2B5EF4-FFF2-40B4-BE49-F238E27FC236}">
                <a16:creationId xmlns:a16="http://schemas.microsoft.com/office/drawing/2014/main" id="{4B81DBAA-671E-D94B-B167-A545B5D668DE}"/>
              </a:ext>
            </a:extLst>
          </p:cNvPr>
          <p:cNvPicPr>
            <a:picLocks noChangeAspect="1"/>
          </p:cNvPicPr>
          <p:nvPr/>
        </p:nvPicPr>
        <p:blipFill>
          <a:blip r:embed="rId3"/>
          <a:stretch>
            <a:fillRect/>
          </a:stretch>
        </p:blipFill>
        <p:spPr>
          <a:xfrm>
            <a:off x="782797" y="2727485"/>
            <a:ext cx="4290586" cy="2734281"/>
          </a:xfrm>
          <a:prstGeom prst="rect">
            <a:avLst/>
          </a:prstGeom>
        </p:spPr>
      </p:pic>
      <p:sp>
        <p:nvSpPr>
          <p:cNvPr id="23" name="右箭头 22">
            <a:extLst>
              <a:ext uri="{FF2B5EF4-FFF2-40B4-BE49-F238E27FC236}">
                <a16:creationId xmlns:a16="http://schemas.microsoft.com/office/drawing/2014/main" id="{CB94D241-BF86-D84F-8D6F-3AB8056D89FC}"/>
              </a:ext>
            </a:extLst>
          </p:cNvPr>
          <p:cNvSpPr/>
          <p:nvPr/>
        </p:nvSpPr>
        <p:spPr>
          <a:xfrm>
            <a:off x="5240956" y="3033380"/>
            <a:ext cx="1031327" cy="791240"/>
          </a:xfrm>
          <a:prstGeom prst="rightArrow">
            <a:avLst/>
          </a:prstGeom>
          <a:solidFill>
            <a:schemeClr val="accent1">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pic>
        <p:nvPicPr>
          <p:cNvPr id="24" name="图片 23">
            <a:extLst>
              <a:ext uri="{FF2B5EF4-FFF2-40B4-BE49-F238E27FC236}">
                <a16:creationId xmlns:a16="http://schemas.microsoft.com/office/drawing/2014/main" id="{64EA86D3-5686-2D4B-9E41-99505D9CAEFE}"/>
              </a:ext>
            </a:extLst>
          </p:cNvPr>
          <p:cNvPicPr>
            <a:picLocks noChangeAspect="1"/>
          </p:cNvPicPr>
          <p:nvPr/>
        </p:nvPicPr>
        <p:blipFill>
          <a:blip r:embed="rId4"/>
          <a:stretch>
            <a:fillRect/>
          </a:stretch>
        </p:blipFill>
        <p:spPr>
          <a:xfrm>
            <a:off x="9165266" y="1998606"/>
            <a:ext cx="2394740" cy="1223719"/>
          </a:xfrm>
          <a:prstGeom prst="rect">
            <a:avLst/>
          </a:prstGeom>
        </p:spPr>
      </p:pic>
      <p:pic>
        <p:nvPicPr>
          <p:cNvPr id="25" name="图片 24">
            <a:extLst>
              <a:ext uri="{FF2B5EF4-FFF2-40B4-BE49-F238E27FC236}">
                <a16:creationId xmlns:a16="http://schemas.microsoft.com/office/drawing/2014/main" id="{A7A6A63F-323A-9541-BC7F-6B5B8E964DFA}"/>
              </a:ext>
            </a:extLst>
          </p:cNvPr>
          <p:cNvPicPr>
            <a:picLocks noChangeAspect="1"/>
          </p:cNvPicPr>
          <p:nvPr/>
        </p:nvPicPr>
        <p:blipFill>
          <a:blip r:embed="rId5"/>
          <a:stretch>
            <a:fillRect/>
          </a:stretch>
        </p:blipFill>
        <p:spPr>
          <a:xfrm>
            <a:off x="6435381" y="2020616"/>
            <a:ext cx="2394739" cy="1223718"/>
          </a:xfrm>
          <a:prstGeom prst="rect">
            <a:avLst/>
          </a:prstGeom>
        </p:spPr>
      </p:pic>
      <p:sp>
        <p:nvSpPr>
          <p:cNvPr id="26" name="矩形 25">
            <a:extLst>
              <a:ext uri="{FF2B5EF4-FFF2-40B4-BE49-F238E27FC236}">
                <a16:creationId xmlns:a16="http://schemas.microsoft.com/office/drawing/2014/main" id="{6BAD13EB-533E-4249-9E70-660944A7B547}"/>
              </a:ext>
            </a:extLst>
          </p:cNvPr>
          <p:cNvSpPr/>
          <p:nvPr/>
        </p:nvSpPr>
        <p:spPr>
          <a:xfrm>
            <a:off x="6095205" y="1327415"/>
            <a:ext cx="4859001" cy="416011"/>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STB</a:t>
            </a:r>
            <a:r>
              <a:rPr lang="el-GR" altLang="zh-CN" sz="1600" dirty="0"/>
              <a:t>ε-</a:t>
            </a:r>
            <a:r>
              <a:rPr lang="el-GR" altLang="zh-CN" sz="1600" dirty="0" err="1"/>
              <a:t>tree</a:t>
            </a:r>
            <a:endParaRPr lang="en-US" altLang="zh-CN" sz="1600" dirty="0"/>
          </a:p>
        </p:txBody>
      </p:sp>
      <p:pic>
        <p:nvPicPr>
          <p:cNvPr id="27" name="图片 26">
            <a:extLst>
              <a:ext uri="{FF2B5EF4-FFF2-40B4-BE49-F238E27FC236}">
                <a16:creationId xmlns:a16="http://schemas.microsoft.com/office/drawing/2014/main" id="{A1EF0FCA-45A8-3641-9706-98F36940B2C4}"/>
              </a:ext>
            </a:extLst>
          </p:cNvPr>
          <p:cNvPicPr>
            <a:picLocks noChangeAspect="1"/>
          </p:cNvPicPr>
          <p:nvPr/>
        </p:nvPicPr>
        <p:blipFill>
          <a:blip r:embed="rId6"/>
          <a:stretch>
            <a:fillRect/>
          </a:stretch>
        </p:blipFill>
        <p:spPr>
          <a:xfrm>
            <a:off x="7497947" y="3635676"/>
            <a:ext cx="3334638" cy="1638818"/>
          </a:xfrm>
          <a:prstGeom prst="rect">
            <a:avLst/>
          </a:prstGeom>
        </p:spPr>
      </p:pic>
    </p:spTree>
    <p:extLst>
      <p:ext uri="{BB962C8B-B14F-4D97-AF65-F5344CB8AC3E}">
        <p14:creationId xmlns:p14="http://schemas.microsoft.com/office/powerpoint/2010/main" val="3415999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b="0" dirty="0"/>
              <a:t>STB </a:t>
            </a:r>
            <a:r>
              <a:rPr lang="el-GR" altLang="zh-CN" b="0" dirty="0"/>
              <a:t>ε-</a:t>
            </a:r>
            <a:r>
              <a:rPr lang="en-US" altLang="zh-CN" b="0" dirty="0"/>
              <a:t>tree</a:t>
            </a:r>
            <a:endParaRPr lang="zh-CN" altLang="en-US" sz="2400" b="0" dirty="0"/>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11" name="矩形 10">
            <a:extLst>
              <a:ext uri="{FF2B5EF4-FFF2-40B4-BE49-F238E27FC236}">
                <a16:creationId xmlns:a16="http://schemas.microsoft.com/office/drawing/2014/main" id="{30BC111B-F5D2-CD41-AC6E-DA050D44C1CD}"/>
              </a:ext>
            </a:extLst>
          </p:cNvPr>
          <p:cNvSpPr/>
          <p:nvPr/>
        </p:nvSpPr>
        <p:spPr>
          <a:xfrm>
            <a:off x="5638182" y="3244334"/>
            <a:ext cx="184731" cy="369332"/>
          </a:xfrm>
          <a:prstGeom prst="rect">
            <a:avLst/>
          </a:prstGeom>
        </p:spPr>
        <p:txBody>
          <a:bodyPr wrap="none">
            <a:spAutoFit/>
          </a:bodyPr>
          <a:lstStyle/>
          <a:p>
            <a:endParaRPr lang="zh-CN" altLang="en-US" dirty="0"/>
          </a:p>
        </p:txBody>
      </p:sp>
      <p:pic>
        <p:nvPicPr>
          <p:cNvPr id="6" name="图片 5">
            <a:extLst>
              <a:ext uri="{FF2B5EF4-FFF2-40B4-BE49-F238E27FC236}">
                <a16:creationId xmlns:a16="http://schemas.microsoft.com/office/drawing/2014/main" id="{E6867676-89C8-944D-9E5D-13390342ED57}"/>
              </a:ext>
            </a:extLst>
          </p:cNvPr>
          <p:cNvPicPr>
            <a:picLocks noChangeAspect="1"/>
          </p:cNvPicPr>
          <p:nvPr/>
        </p:nvPicPr>
        <p:blipFill>
          <a:blip r:embed="rId3"/>
          <a:stretch>
            <a:fillRect/>
          </a:stretch>
        </p:blipFill>
        <p:spPr>
          <a:xfrm>
            <a:off x="6554636" y="1438838"/>
            <a:ext cx="5536935" cy="2174828"/>
          </a:xfrm>
          <a:prstGeom prst="rect">
            <a:avLst/>
          </a:prstGeom>
        </p:spPr>
      </p:pic>
      <p:sp>
        <p:nvSpPr>
          <p:cNvPr id="7" name="矩形 6">
            <a:extLst>
              <a:ext uri="{FF2B5EF4-FFF2-40B4-BE49-F238E27FC236}">
                <a16:creationId xmlns:a16="http://schemas.microsoft.com/office/drawing/2014/main" id="{84589537-D385-B249-B155-A41EC6EA9A08}"/>
              </a:ext>
            </a:extLst>
          </p:cNvPr>
          <p:cNvSpPr/>
          <p:nvPr/>
        </p:nvSpPr>
        <p:spPr>
          <a:xfrm>
            <a:off x="669922" y="1299889"/>
            <a:ext cx="7074256" cy="152573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trunk tree</a:t>
            </a:r>
            <a:r>
              <a:rPr lang="zh-CN" altLang="en-US" sz="1600" dirty="0"/>
              <a:t>：</a:t>
            </a:r>
            <a:r>
              <a:rPr lang="en-US" altLang="zh-CN" sz="1600" dirty="0"/>
              <a:t>B-tree</a:t>
            </a:r>
            <a:r>
              <a:rPr lang="zh-CN" altLang="en-US" sz="1600" dirty="0"/>
              <a:t>，还包括指向</a:t>
            </a:r>
            <a:r>
              <a:rPr lang="en-US" altLang="zh-CN" sz="1600" dirty="0" err="1"/>
              <a:t>branchs</a:t>
            </a:r>
            <a:r>
              <a:rPr lang="zh-CN" altLang="en-US" sz="1600" dirty="0"/>
              <a:t>的指针，扇出为</a:t>
            </a:r>
            <a:r>
              <a:rPr lang="en-US" altLang="zh-CN" sz="1600" dirty="0"/>
              <a:t>8</a:t>
            </a:r>
            <a:r>
              <a:rPr lang="zh-CN" altLang="en-US" sz="1600" dirty="0"/>
              <a:t>～</a:t>
            </a:r>
            <a:r>
              <a:rPr lang="en-US" altLang="zh-CN" sz="1600" dirty="0"/>
              <a:t>16</a:t>
            </a:r>
          </a:p>
          <a:p>
            <a:pPr marL="285750" indent="-285750">
              <a:lnSpc>
                <a:spcPct val="150000"/>
              </a:lnSpc>
              <a:buFont typeface="Arial" panose="020B0604020202020204" pitchFamily="34" charset="0"/>
              <a:buChar char="•"/>
            </a:pPr>
            <a:r>
              <a:rPr lang="en-US" altLang="zh-CN" sz="1600" dirty="0"/>
              <a:t>branch tree:</a:t>
            </a:r>
            <a:r>
              <a:rPr lang="zh-CN" altLang="en-US" sz="1600" dirty="0"/>
              <a:t> </a:t>
            </a:r>
            <a:r>
              <a:rPr lang="en-US" altLang="zh-CN" sz="1600" dirty="0"/>
              <a:t>B-tree</a:t>
            </a:r>
            <a:r>
              <a:rPr lang="zh-CN" altLang="en-US" sz="1600" dirty="0"/>
              <a:t>，存储数据，</a:t>
            </a:r>
            <a:r>
              <a:rPr lang="en-US" altLang="zh-CN" sz="1600" dirty="0">
                <a:solidFill>
                  <a:srgbClr val="FF0000"/>
                </a:solidFill>
              </a:rPr>
              <a:t>Quotient ﬁlter</a:t>
            </a:r>
            <a:r>
              <a:rPr lang="zh-CN" altLang="en-US" sz="1600" dirty="0"/>
              <a:t>，固定大小</a:t>
            </a:r>
            <a:r>
              <a:rPr lang="en-US" altLang="zh-CN" sz="1600" dirty="0"/>
              <a:t>4KB</a:t>
            </a:r>
            <a:r>
              <a:rPr lang="zh-CN" altLang="en-US" sz="1600" dirty="0"/>
              <a:t>，扇出不定</a:t>
            </a:r>
            <a:endParaRPr lang="en-US" altLang="zh-CN" sz="1600" dirty="0"/>
          </a:p>
          <a:p>
            <a:pPr marL="285750" indent="-285750">
              <a:lnSpc>
                <a:spcPct val="150000"/>
              </a:lnSpc>
              <a:buFont typeface="Arial" panose="020B0604020202020204" pitchFamily="34" charset="0"/>
              <a:buChar char="•"/>
            </a:pPr>
            <a:r>
              <a:rPr lang="en-US" altLang="zh-CN" sz="1600" dirty="0"/>
              <a:t>trunk</a:t>
            </a:r>
            <a:r>
              <a:rPr lang="zh-CN" altLang="en-US" sz="1600" dirty="0"/>
              <a:t>会对</a:t>
            </a:r>
            <a:r>
              <a:rPr lang="en-US" altLang="zh-CN" sz="1600" dirty="0"/>
              <a:t>branch</a:t>
            </a:r>
            <a:r>
              <a:rPr lang="zh-CN" altLang="en-US" sz="1600" dirty="0"/>
              <a:t>编号，另外会存储一个整数</a:t>
            </a:r>
            <a:r>
              <a:rPr lang="en-US" altLang="zh-CN" sz="1600" dirty="0"/>
              <a:t>Ac</a:t>
            </a:r>
          </a:p>
          <a:p>
            <a:pPr marL="285750" indent="-285750">
              <a:lnSpc>
                <a:spcPct val="150000"/>
              </a:lnSpc>
              <a:buFont typeface="Arial" panose="020B0604020202020204" pitchFamily="34" charset="0"/>
              <a:buChar char="•"/>
            </a:pPr>
            <a:r>
              <a:rPr lang="en-US" altLang="zh-CN" sz="1600" dirty="0"/>
              <a:t>Ac</a:t>
            </a:r>
            <a:r>
              <a:rPr lang="zh-CN" altLang="en-US" sz="1600" dirty="0"/>
              <a:t>：表示子树中</a:t>
            </a:r>
            <a:r>
              <a:rPr lang="zh-CN" altLang="en-US" sz="1600" dirty="0">
                <a:solidFill>
                  <a:srgbClr val="FF0000"/>
                </a:solidFill>
              </a:rPr>
              <a:t>活跃</a:t>
            </a:r>
            <a:r>
              <a:rPr lang="zh-CN" altLang="en-US" sz="1600" dirty="0"/>
              <a:t>的最新的分支编号</a:t>
            </a:r>
            <a:endParaRPr lang="en-US" altLang="zh-CN" sz="1600" dirty="0"/>
          </a:p>
        </p:txBody>
      </p:sp>
      <p:sp>
        <p:nvSpPr>
          <p:cNvPr id="8" name="矩形 7">
            <a:extLst>
              <a:ext uri="{FF2B5EF4-FFF2-40B4-BE49-F238E27FC236}">
                <a16:creationId xmlns:a16="http://schemas.microsoft.com/office/drawing/2014/main" id="{B88CE776-FCDB-4E44-81E7-558B99181244}"/>
              </a:ext>
            </a:extLst>
          </p:cNvPr>
          <p:cNvSpPr/>
          <p:nvPr/>
        </p:nvSpPr>
        <p:spPr>
          <a:xfrm>
            <a:off x="579611" y="3756519"/>
            <a:ext cx="6724300" cy="300133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内存</a:t>
            </a:r>
            <a:endParaRPr lang="en-US" altLang="zh-CN" sz="1600" dirty="0"/>
          </a:p>
          <a:p>
            <a:pPr marL="742950" lvl="1" indent="-285750">
              <a:lnSpc>
                <a:spcPct val="150000"/>
              </a:lnSpc>
              <a:buFont typeface="Wingdings" pitchFamily="2" charset="2"/>
              <a:buChar char="ü"/>
            </a:pPr>
            <a:r>
              <a:rPr lang="en-US" altLang="zh-CN" sz="1600" dirty="0"/>
              <a:t>trunk</a:t>
            </a:r>
            <a:r>
              <a:rPr lang="zh-CN" altLang="en-US" sz="1600" dirty="0"/>
              <a:t> </a:t>
            </a:r>
            <a:r>
              <a:rPr lang="en-US" altLang="zh-CN" sz="1600" dirty="0"/>
              <a:t>node</a:t>
            </a:r>
            <a:r>
              <a:rPr lang="zh-CN" altLang="en-US" sz="1600" dirty="0"/>
              <a:t>：元数据和指针，消耗很小</a:t>
            </a:r>
            <a:endParaRPr lang="en-US" altLang="zh-CN" sz="1600" dirty="0"/>
          </a:p>
          <a:p>
            <a:pPr marL="742950" lvl="1" indent="-285750">
              <a:lnSpc>
                <a:spcPct val="150000"/>
              </a:lnSpc>
              <a:buFont typeface="Wingdings" pitchFamily="2" charset="2"/>
              <a:buChar char="ü"/>
            </a:pPr>
            <a:r>
              <a:rPr lang="en-US" altLang="zh-CN" sz="1600" dirty="0"/>
              <a:t>quotient ﬁlters</a:t>
            </a:r>
            <a:r>
              <a:rPr lang="zh-CN" altLang="en-US" sz="1600" dirty="0"/>
              <a:t>：每个</a:t>
            </a:r>
            <a:r>
              <a:rPr lang="en-US" altLang="zh-CN" sz="1600" dirty="0"/>
              <a:t>key</a:t>
            </a:r>
            <a:r>
              <a:rPr lang="zh-CN" altLang="en-US" sz="1600" dirty="0"/>
              <a:t>上使用</a:t>
            </a:r>
            <a:r>
              <a:rPr lang="en-US" altLang="zh-CN" sz="1600" dirty="0"/>
              <a:t>1-2</a:t>
            </a:r>
            <a:r>
              <a:rPr lang="zh-CN" altLang="en-US" sz="1600" dirty="0"/>
              <a:t>个字节</a:t>
            </a:r>
            <a:endParaRPr lang="en-US" altLang="zh-CN" sz="1600" dirty="0"/>
          </a:p>
          <a:p>
            <a:pPr marL="742950" lvl="1" indent="-285750">
              <a:lnSpc>
                <a:spcPct val="150000"/>
              </a:lnSpc>
              <a:buFont typeface="Wingdings" pitchFamily="2" charset="2"/>
              <a:buChar char="ü"/>
            </a:pPr>
            <a:r>
              <a:rPr lang="en-US" altLang="zh-CN" sz="1600" dirty="0"/>
              <a:t>branch tree</a:t>
            </a:r>
            <a:r>
              <a:rPr lang="zh-CN" altLang="en-US" sz="1600" dirty="0"/>
              <a:t>：内部节点</a:t>
            </a:r>
            <a:endParaRPr lang="en-US" altLang="zh-CN" sz="1600" dirty="0"/>
          </a:p>
          <a:p>
            <a:pPr marL="285750" indent="-285750">
              <a:lnSpc>
                <a:spcPct val="150000"/>
              </a:lnSpc>
              <a:buFont typeface="Arial" panose="020B0604020202020204" pitchFamily="34" charset="0"/>
              <a:buChar char="•"/>
            </a:pPr>
            <a:r>
              <a:rPr lang="en-US" altLang="zh-CN" sz="1600" dirty="0" err="1"/>
              <a:t>Branchs</a:t>
            </a:r>
            <a:r>
              <a:rPr lang="zh-CN" altLang="en-US" sz="1600" dirty="0"/>
              <a:t>的叶节点落盘，</a:t>
            </a:r>
            <a:r>
              <a:rPr lang="en-US" altLang="zh-CN" sz="1600" dirty="0"/>
              <a:t>filter</a:t>
            </a:r>
            <a:r>
              <a:rPr lang="zh-CN" altLang="en-US" sz="1600" dirty="0"/>
              <a:t>误报率 </a:t>
            </a:r>
            <a:r>
              <a:rPr lang="en-US" altLang="zh-CN" sz="1600" dirty="0"/>
              <a:t>&lt; 1%</a:t>
            </a:r>
          </a:p>
          <a:p>
            <a:pPr marL="285750" indent="-285750">
              <a:lnSpc>
                <a:spcPct val="150000"/>
              </a:lnSpc>
              <a:buFont typeface="Arial" panose="020B0604020202020204" pitchFamily="34" charset="0"/>
              <a:buChar char="•"/>
            </a:pPr>
            <a:r>
              <a:rPr lang="zh-CN" altLang="en-US" sz="1600" dirty="0"/>
              <a:t>一次查询最多一次</a:t>
            </a:r>
            <a:r>
              <a:rPr lang="en-US" altLang="zh-CN" sz="1600" dirty="0"/>
              <a:t>IO</a:t>
            </a:r>
            <a:r>
              <a:rPr lang="zh-CN" altLang="en-US" sz="1600" dirty="0"/>
              <a:t>！</a:t>
            </a:r>
            <a:endParaRPr lang="en-US" altLang="zh-CN" sz="1600" dirty="0"/>
          </a:p>
          <a:p>
            <a:pPr marL="742950" lvl="1" indent="-285750">
              <a:lnSpc>
                <a:spcPct val="150000"/>
              </a:lnSpc>
              <a:buFont typeface="Wingdings" pitchFamily="2" charset="2"/>
              <a:buChar char="ü"/>
            </a:pPr>
            <a:endParaRPr lang="en-US" altLang="zh-CN" sz="1600" dirty="0"/>
          </a:p>
          <a:p>
            <a:pPr marL="742950" lvl="1" indent="-285750">
              <a:lnSpc>
                <a:spcPct val="150000"/>
              </a:lnSpc>
              <a:buFont typeface="Wingdings" pitchFamily="2" charset="2"/>
              <a:buChar char="ü"/>
            </a:pPr>
            <a:endParaRPr lang="en-US" altLang="zh-CN" sz="1600" dirty="0"/>
          </a:p>
        </p:txBody>
      </p:sp>
      <p:sp>
        <p:nvSpPr>
          <p:cNvPr id="9" name="矩形 8">
            <a:extLst>
              <a:ext uri="{FF2B5EF4-FFF2-40B4-BE49-F238E27FC236}">
                <a16:creationId xmlns:a16="http://schemas.microsoft.com/office/drawing/2014/main" id="{8F950F1D-30D6-0C49-93E4-DF1B124A68CD}"/>
              </a:ext>
            </a:extLst>
          </p:cNvPr>
          <p:cNvSpPr/>
          <p:nvPr/>
        </p:nvSpPr>
        <p:spPr>
          <a:xfrm>
            <a:off x="5960953" y="3733942"/>
            <a:ext cx="6724300" cy="4109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内存使用分析</a:t>
            </a:r>
            <a:endParaRPr lang="en-US" altLang="zh-CN" sz="1600" dirty="0"/>
          </a:p>
          <a:p>
            <a:pPr marL="742950" lvl="1" indent="-285750">
              <a:lnSpc>
                <a:spcPct val="150000"/>
              </a:lnSpc>
              <a:buFont typeface="Wingdings" pitchFamily="2" charset="2"/>
              <a:buChar char="ü"/>
            </a:pPr>
            <a:r>
              <a:rPr lang="zh-CN" altLang="en-US" sz="1600" dirty="0"/>
              <a:t>假设内存占数据集大小</a:t>
            </a:r>
            <a:r>
              <a:rPr lang="en-US" altLang="zh-CN" sz="1600" dirty="0"/>
              <a:t>10%</a:t>
            </a:r>
          </a:p>
          <a:p>
            <a:pPr marL="742950" lvl="1" indent="-285750">
              <a:lnSpc>
                <a:spcPct val="150000"/>
              </a:lnSpc>
              <a:buFont typeface="Wingdings" pitchFamily="2" charset="2"/>
              <a:buChar char="ü"/>
            </a:pPr>
            <a:r>
              <a:rPr lang="zh-CN" altLang="en-US" sz="1600" dirty="0">
                <a:solidFill>
                  <a:srgbClr val="FF0000"/>
                </a:solidFill>
              </a:rPr>
              <a:t>当</a:t>
            </a:r>
            <a:r>
              <a:rPr lang="en-US" altLang="zh-CN" sz="1600" dirty="0">
                <a:solidFill>
                  <a:srgbClr val="FF0000"/>
                </a:solidFill>
              </a:rPr>
              <a:t>key-value</a:t>
            </a:r>
            <a:r>
              <a:rPr lang="zh-CN" altLang="en-US" sz="1600" dirty="0">
                <a:solidFill>
                  <a:srgbClr val="FF0000"/>
                </a:solidFill>
              </a:rPr>
              <a:t>比较小的时候</a:t>
            </a:r>
            <a:endParaRPr lang="en-US" altLang="zh-CN" sz="1600" dirty="0">
              <a:solidFill>
                <a:srgbClr val="FF0000"/>
              </a:solidFill>
            </a:endParaRPr>
          </a:p>
          <a:p>
            <a:pPr marL="1200150" lvl="2" indent="-285750">
              <a:lnSpc>
                <a:spcPct val="150000"/>
              </a:lnSpc>
              <a:buFont typeface="Wingdings" pitchFamily="2" charset="2"/>
              <a:buChar char="ü"/>
            </a:pPr>
            <a:r>
              <a:rPr lang="en-US" altLang="zh-CN" sz="1600" dirty="0"/>
              <a:t>Key</a:t>
            </a:r>
            <a:r>
              <a:rPr lang="zh-CN" altLang="en-US" sz="1600" dirty="0"/>
              <a:t>的数量比较多，</a:t>
            </a:r>
            <a:r>
              <a:rPr lang="en-US" altLang="zh-CN" sz="1600" dirty="0"/>
              <a:t> ﬁlters</a:t>
            </a:r>
            <a:r>
              <a:rPr lang="zh-CN" altLang="en-US" sz="1600" dirty="0"/>
              <a:t>消耗比较多，大约占</a:t>
            </a:r>
            <a:r>
              <a:rPr lang="en-US" altLang="zh-CN" sz="1600" dirty="0"/>
              <a:t>6%</a:t>
            </a:r>
            <a:endParaRPr lang="en-US" altLang="zh-CN" sz="1600" dirty="0">
              <a:solidFill>
                <a:srgbClr val="FF0000"/>
              </a:solidFill>
            </a:endParaRPr>
          </a:p>
          <a:p>
            <a:pPr marL="1200150" lvl="2" indent="-285750">
              <a:lnSpc>
                <a:spcPct val="150000"/>
              </a:lnSpc>
              <a:buFont typeface="Wingdings" pitchFamily="2" charset="2"/>
              <a:buChar char="ü"/>
            </a:pPr>
            <a:r>
              <a:rPr lang="en-US" altLang="zh-CN" sz="1600" dirty="0"/>
              <a:t>branch tree</a:t>
            </a:r>
            <a:r>
              <a:rPr lang="zh-CN" altLang="en-US" sz="1600" dirty="0"/>
              <a:t>扇出比较大，层数和节点数少， 小于</a:t>
            </a:r>
            <a:r>
              <a:rPr lang="en-US" altLang="zh-CN" sz="1600" dirty="0"/>
              <a:t>1%</a:t>
            </a:r>
            <a:endParaRPr lang="en-US" altLang="zh-CN" sz="1600" dirty="0">
              <a:solidFill>
                <a:srgbClr val="FF0000"/>
              </a:solidFill>
            </a:endParaRPr>
          </a:p>
          <a:p>
            <a:pPr marL="742950" lvl="1" indent="-285750">
              <a:lnSpc>
                <a:spcPct val="150000"/>
              </a:lnSpc>
              <a:buFont typeface="Wingdings" pitchFamily="2" charset="2"/>
              <a:buChar char="ü"/>
            </a:pPr>
            <a:r>
              <a:rPr lang="zh-CN" altLang="en-US" sz="1600" dirty="0">
                <a:solidFill>
                  <a:srgbClr val="FF0000"/>
                </a:solidFill>
              </a:rPr>
              <a:t>当</a:t>
            </a:r>
            <a:r>
              <a:rPr lang="en-US" altLang="zh-CN" sz="1600" dirty="0">
                <a:solidFill>
                  <a:srgbClr val="FF0000"/>
                </a:solidFill>
              </a:rPr>
              <a:t>key-value</a:t>
            </a:r>
            <a:r>
              <a:rPr lang="zh-CN" altLang="en-US" sz="1600" dirty="0">
                <a:solidFill>
                  <a:srgbClr val="FF0000"/>
                </a:solidFill>
              </a:rPr>
              <a:t>比较大的时候</a:t>
            </a:r>
            <a:endParaRPr lang="en-US" altLang="zh-CN" sz="1600" dirty="0">
              <a:solidFill>
                <a:srgbClr val="FF0000"/>
              </a:solidFill>
            </a:endParaRPr>
          </a:p>
          <a:p>
            <a:pPr marL="1200150" lvl="2" indent="-285750">
              <a:lnSpc>
                <a:spcPct val="150000"/>
              </a:lnSpc>
              <a:buFont typeface="Wingdings" pitchFamily="2" charset="2"/>
              <a:buChar char="ü"/>
            </a:pPr>
            <a:r>
              <a:rPr lang="zh-CN" altLang="en-US" sz="1600" dirty="0"/>
              <a:t>相反的，</a:t>
            </a:r>
            <a:r>
              <a:rPr lang="en-US" altLang="zh-CN" sz="1600" dirty="0"/>
              <a:t>filter</a:t>
            </a:r>
            <a:r>
              <a:rPr lang="zh-CN" altLang="en-US" sz="1600" dirty="0"/>
              <a:t>小，</a:t>
            </a:r>
            <a:r>
              <a:rPr lang="en-US" altLang="zh-CN" sz="1600" dirty="0" err="1"/>
              <a:t>branchs</a:t>
            </a:r>
            <a:r>
              <a:rPr lang="zh-CN" altLang="en-US" sz="1600" dirty="0"/>
              <a:t>大，总体小于</a:t>
            </a:r>
            <a:r>
              <a:rPr lang="en-US" altLang="zh-CN" sz="1600" dirty="0"/>
              <a:t>10%</a:t>
            </a:r>
          </a:p>
          <a:p>
            <a:pPr marL="742950" lvl="1" indent="-285750">
              <a:lnSpc>
                <a:spcPct val="150000"/>
              </a:lnSpc>
              <a:buFont typeface="Wingdings" pitchFamily="2" charset="2"/>
              <a:buChar char="ü"/>
            </a:pPr>
            <a:endParaRPr lang="en-US" altLang="zh-CN" sz="1600" dirty="0">
              <a:solidFill>
                <a:srgbClr val="FF0000"/>
              </a:solidFill>
            </a:endParaRPr>
          </a:p>
          <a:p>
            <a:pPr marL="1200150" lvl="2" indent="-285750">
              <a:lnSpc>
                <a:spcPct val="150000"/>
              </a:lnSpc>
              <a:buFont typeface="Wingdings" pitchFamily="2" charset="2"/>
              <a:buChar char="ü"/>
            </a:pPr>
            <a:endParaRPr lang="en-US" altLang="zh-CN" sz="1600" dirty="0"/>
          </a:p>
          <a:p>
            <a:pPr marL="1200150" lvl="2" indent="-285750">
              <a:lnSpc>
                <a:spcPct val="150000"/>
              </a:lnSpc>
              <a:buFont typeface="Wingdings" pitchFamily="2" charset="2"/>
              <a:buChar char="ü"/>
            </a:pPr>
            <a:endParaRPr lang="en-US" altLang="zh-CN" sz="1600" dirty="0"/>
          </a:p>
          <a:p>
            <a:pPr marL="742950" lvl="1" indent="-285750">
              <a:lnSpc>
                <a:spcPct val="150000"/>
              </a:lnSpc>
              <a:buFont typeface="Wingdings" pitchFamily="2" charset="2"/>
              <a:buChar char="ü"/>
            </a:pPr>
            <a:endParaRPr lang="en-US" altLang="zh-CN" sz="1600" dirty="0"/>
          </a:p>
        </p:txBody>
      </p:sp>
      <p:cxnSp>
        <p:nvCxnSpPr>
          <p:cNvPr id="12" name="直线连接符 11">
            <a:extLst>
              <a:ext uri="{FF2B5EF4-FFF2-40B4-BE49-F238E27FC236}">
                <a16:creationId xmlns:a16="http://schemas.microsoft.com/office/drawing/2014/main" id="{6FECB13F-4050-E54B-BC9E-4ADD106A94C8}"/>
              </a:ext>
            </a:extLst>
          </p:cNvPr>
          <p:cNvCxnSpPr>
            <a:cxnSpLocks/>
          </p:cNvCxnSpPr>
          <p:nvPr/>
        </p:nvCxnSpPr>
        <p:spPr>
          <a:xfrm>
            <a:off x="5614986" y="3898571"/>
            <a:ext cx="0" cy="1745258"/>
          </a:xfrm>
          <a:prstGeom prst="line">
            <a:avLst/>
          </a:prstGeom>
        </p:spPr>
        <p:style>
          <a:lnRef idx="1">
            <a:schemeClr val="dk1"/>
          </a:lnRef>
          <a:fillRef idx="0">
            <a:schemeClr val="dk1"/>
          </a:fillRef>
          <a:effectRef idx="0">
            <a:schemeClr val="dk1"/>
          </a:effectRef>
          <a:fontRef idx="minor">
            <a:schemeClr val="tx1"/>
          </a:fontRef>
        </p:style>
      </p:cxnSp>
      <p:sp>
        <p:nvSpPr>
          <p:cNvPr id="3" name="圆角矩形 2">
            <a:extLst>
              <a:ext uri="{FF2B5EF4-FFF2-40B4-BE49-F238E27FC236}">
                <a16:creationId xmlns:a16="http://schemas.microsoft.com/office/drawing/2014/main" id="{24562DCB-7B87-0D40-BBE1-989CD9CB89E0}"/>
              </a:ext>
            </a:extLst>
          </p:cNvPr>
          <p:cNvSpPr/>
          <p:nvPr/>
        </p:nvSpPr>
        <p:spPr>
          <a:xfrm>
            <a:off x="4617089" y="5739652"/>
            <a:ext cx="1790792" cy="4283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内存完全够用！</a:t>
            </a:r>
          </a:p>
        </p:txBody>
      </p:sp>
    </p:spTree>
    <p:extLst>
      <p:ext uri="{BB962C8B-B14F-4D97-AF65-F5344CB8AC3E}">
        <p14:creationId xmlns:p14="http://schemas.microsoft.com/office/powerpoint/2010/main" val="3367417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sz="2400" b="0" dirty="0"/>
              <a:t>Inserts</a:t>
            </a:r>
            <a:r>
              <a:rPr lang="zh-CN" altLang="en-US" sz="2400" b="0" dirty="0"/>
              <a:t> </a:t>
            </a:r>
            <a:r>
              <a:rPr lang="en-US" altLang="zh-CN" sz="2400" b="0" dirty="0"/>
              <a:t>and</a:t>
            </a:r>
            <a:r>
              <a:rPr lang="zh-CN" altLang="en-US" sz="2400" b="0" dirty="0"/>
              <a:t> </a:t>
            </a:r>
            <a:r>
              <a:rPr lang="en-US" altLang="zh-CN" sz="2400" b="0" dirty="0"/>
              <a:t>Queries</a:t>
            </a:r>
            <a:endParaRPr lang="zh-CN" altLang="en-US" sz="2400" b="0" dirty="0"/>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11" name="矩形 10">
            <a:extLst>
              <a:ext uri="{FF2B5EF4-FFF2-40B4-BE49-F238E27FC236}">
                <a16:creationId xmlns:a16="http://schemas.microsoft.com/office/drawing/2014/main" id="{30BC111B-F5D2-CD41-AC6E-DA050D44C1CD}"/>
              </a:ext>
            </a:extLst>
          </p:cNvPr>
          <p:cNvSpPr/>
          <p:nvPr/>
        </p:nvSpPr>
        <p:spPr>
          <a:xfrm>
            <a:off x="5638182" y="3244334"/>
            <a:ext cx="184731" cy="369332"/>
          </a:xfrm>
          <a:prstGeom prst="rect">
            <a:avLst/>
          </a:prstGeom>
        </p:spPr>
        <p:txBody>
          <a:bodyPr wrap="none">
            <a:spAutoFit/>
          </a:bodyPr>
          <a:lstStyle/>
          <a:p>
            <a:endParaRPr lang="zh-CN" altLang="en-US" dirty="0"/>
          </a:p>
        </p:txBody>
      </p:sp>
      <p:pic>
        <p:nvPicPr>
          <p:cNvPr id="9" name="图片 8">
            <a:extLst>
              <a:ext uri="{FF2B5EF4-FFF2-40B4-BE49-F238E27FC236}">
                <a16:creationId xmlns:a16="http://schemas.microsoft.com/office/drawing/2014/main" id="{08A11AFA-DF6B-A948-AC54-94E8977377C6}"/>
              </a:ext>
            </a:extLst>
          </p:cNvPr>
          <p:cNvPicPr>
            <a:picLocks noChangeAspect="1"/>
          </p:cNvPicPr>
          <p:nvPr/>
        </p:nvPicPr>
        <p:blipFill>
          <a:blip r:embed="rId3"/>
          <a:stretch>
            <a:fillRect/>
          </a:stretch>
        </p:blipFill>
        <p:spPr>
          <a:xfrm>
            <a:off x="1032311" y="3896909"/>
            <a:ext cx="4147439" cy="1900075"/>
          </a:xfrm>
          <a:prstGeom prst="rect">
            <a:avLst/>
          </a:prstGeom>
        </p:spPr>
      </p:pic>
      <p:pic>
        <p:nvPicPr>
          <p:cNvPr id="10" name="图片 9">
            <a:extLst>
              <a:ext uri="{FF2B5EF4-FFF2-40B4-BE49-F238E27FC236}">
                <a16:creationId xmlns:a16="http://schemas.microsoft.com/office/drawing/2014/main" id="{07EC3F92-E1E9-714A-995F-371A20C529E7}"/>
              </a:ext>
            </a:extLst>
          </p:cNvPr>
          <p:cNvPicPr>
            <a:picLocks noChangeAspect="1"/>
          </p:cNvPicPr>
          <p:nvPr/>
        </p:nvPicPr>
        <p:blipFill>
          <a:blip r:embed="rId4"/>
          <a:stretch>
            <a:fillRect/>
          </a:stretch>
        </p:blipFill>
        <p:spPr>
          <a:xfrm>
            <a:off x="5638182" y="3896245"/>
            <a:ext cx="3983385" cy="1714409"/>
          </a:xfrm>
          <a:prstGeom prst="rect">
            <a:avLst/>
          </a:prstGeom>
        </p:spPr>
      </p:pic>
      <p:pic>
        <p:nvPicPr>
          <p:cNvPr id="12" name="图片 11">
            <a:extLst>
              <a:ext uri="{FF2B5EF4-FFF2-40B4-BE49-F238E27FC236}">
                <a16:creationId xmlns:a16="http://schemas.microsoft.com/office/drawing/2014/main" id="{E7BF239D-E1F9-FB47-9DF2-EFB0993C5773}"/>
              </a:ext>
            </a:extLst>
          </p:cNvPr>
          <p:cNvPicPr>
            <a:picLocks noChangeAspect="1"/>
          </p:cNvPicPr>
          <p:nvPr/>
        </p:nvPicPr>
        <p:blipFill>
          <a:blip r:embed="rId5"/>
          <a:stretch>
            <a:fillRect/>
          </a:stretch>
        </p:blipFill>
        <p:spPr>
          <a:xfrm>
            <a:off x="9757794" y="3892340"/>
            <a:ext cx="2323651" cy="1714401"/>
          </a:xfrm>
          <a:prstGeom prst="rect">
            <a:avLst/>
          </a:prstGeom>
        </p:spPr>
      </p:pic>
      <p:cxnSp>
        <p:nvCxnSpPr>
          <p:cNvPr id="13" name="直线连接符 12">
            <a:extLst>
              <a:ext uri="{FF2B5EF4-FFF2-40B4-BE49-F238E27FC236}">
                <a16:creationId xmlns:a16="http://schemas.microsoft.com/office/drawing/2014/main" id="{3138001A-A504-3A4A-A9E4-6FCBE7458653}"/>
              </a:ext>
            </a:extLst>
          </p:cNvPr>
          <p:cNvCxnSpPr>
            <a:cxnSpLocks/>
          </p:cNvCxnSpPr>
          <p:nvPr/>
        </p:nvCxnSpPr>
        <p:spPr>
          <a:xfrm>
            <a:off x="5400497" y="1245682"/>
            <a:ext cx="0" cy="5201162"/>
          </a:xfrm>
          <a:prstGeom prst="line">
            <a:avLst/>
          </a:prstGeom>
        </p:spPr>
        <p:style>
          <a:lnRef idx="1">
            <a:schemeClr val="dk1"/>
          </a:lnRef>
          <a:fillRef idx="0">
            <a:schemeClr val="dk1"/>
          </a:fillRef>
          <a:effectRef idx="0">
            <a:schemeClr val="dk1"/>
          </a:effectRef>
          <a:fontRef idx="minor">
            <a:schemeClr val="tx1"/>
          </a:fontRef>
        </p:style>
      </p:cxnSp>
      <p:cxnSp>
        <p:nvCxnSpPr>
          <p:cNvPr id="15" name="直线连接符 14">
            <a:extLst>
              <a:ext uri="{FF2B5EF4-FFF2-40B4-BE49-F238E27FC236}">
                <a16:creationId xmlns:a16="http://schemas.microsoft.com/office/drawing/2014/main" id="{B032130B-807D-EF4C-99F3-5A8B69F7B288}"/>
              </a:ext>
            </a:extLst>
          </p:cNvPr>
          <p:cNvCxnSpPr>
            <a:cxnSpLocks/>
          </p:cNvCxnSpPr>
          <p:nvPr/>
        </p:nvCxnSpPr>
        <p:spPr>
          <a:xfrm>
            <a:off x="878379" y="3613666"/>
            <a:ext cx="9889067" cy="0"/>
          </a:xfrm>
          <a:prstGeom prst="line">
            <a:avLst/>
          </a:prstGeom>
        </p:spPr>
        <p:style>
          <a:lnRef idx="1">
            <a:schemeClr val="dk1"/>
          </a:lnRef>
          <a:fillRef idx="0">
            <a:schemeClr val="dk1"/>
          </a:fillRef>
          <a:effectRef idx="0">
            <a:schemeClr val="dk1"/>
          </a:effectRef>
          <a:fontRef idx="minor">
            <a:schemeClr val="tx1"/>
          </a:fontRef>
        </p:style>
      </p:cxnSp>
      <p:sp>
        <p:nvSpPr>
          <p:cNvPr id="18" name="矩形 17">
            <a:extLst>
              <a:ext uri="{FF2B5EF4-FFF2-40B4-BE49-F238E27FC236}">
                <a16:creationId xmlns:a16="http://schemas.microsoft.com/office/drawing/2014/main" id="{EAE259F1-0BCB-7645-98B8-CB2D9A83FCBE}"/>
              </a:ext>
            </a:extLst>
          </p:cNvPr>
          <p:cNvSpPr/>
          <p:nvPr/>
        </p:nvSpPr>
        <p:spPr>
          <a:xfrm>
            <a:off x="2190396" y="1061016"/>
            <a:ext cx="915635" cy="369332"/>
          </a:xfrm>
          <a:prstGeom prst="rect">
            <a:avLst/>
          </a:prstGeom>
        </p:spPr>
        <p:txBody>
          <a:bodyPr wrap="none">
            <a:spAutoFit/>
          </a:bodyPr>
          <a:lstStyle/>
          <a:p>
            <a:r>
              <a:rPr lang="en-US" altLang="zh-CN" dirty="0"/>
              <a:t>B</a:t>
            </a:r>
            <a:r>
              <a:rPr lang="el-GR" altLang="zh-CN" dirty="0"/>
              <a:t>ε-</a:t>
            </a:r>
            <a:r>
              <a:rPr lang="en-US" altLang="zh-CN" dirty="0"/>
              <a:t>tree</a:t>
            </a:r>
            <a:endParaRPr lang="zh-CN" altLang="en-US" dirty="0"/>
          </a:p>
        </p:txBody>
      </p:sp>
      <p:sp>
        <p:nvSpPr>
          <p:cNvPr id="19" name="矩形 18">
            <a:extLst>
              <a:ext uri="{FF2B5EF4-FFF2-40B4-BE49-F238E27FC236}">
                <a16:creationId xmlns:a16="http://schemas.microsoft.com/office/drawing/2014/main" id="{3FAE26C0-0650-8541-AEA3-7FBBB39C0185}"/>
              </a:ext>
            </a:extLst>
          </p:cNvPr>
          <p:cNvSpPr/>
          <p:nvPr/>
        </p:nvSpPr>
        <p:spPr>
          <a:xfrm>
            <a:off x="7400011" y="1102354"/>
            <a:ext cx="1210588" cy="369332"/>
          </a:xfrm>
          <a:prstGeom prst="rect">
            <a:avLst/>
          </a:prstGeom>
        </p:spPr>
        <p:txBody>
          <a:bodyPr wrap="none">
            <a:spAutoFit/>
          </a:bodyPr>
          <a:lstStyle/>
          <a:p>
            <a:r>
              <a:rPr lang="en-US" altLang="zh-CN" dirty="0"/>
              <a:t>STB</a:t>
            </a:r>
            <a:r>
              <a:rPr lang="el-GR" altLang="zh-CN" dirty="0"/>
              <a:t>ε-</a:t>
            </a:r>
            <a:r>
              <a:rPr lang="en-US" altLang="zh-CN" dirty="0"/>
              <a:t>tree</a:t>
            </a:r>
            <a:endParaRPr lang="zh-CN" altLang="en-US" dirty="0"/>
          </a:p>
        </p:txBody>
      </p:sp>
      <p:sp>
        <p:nvSpPr>
          <p:cNvPr id="20" name="矩形 19">
            <a:extLst>
              <a:ext uri="{FF2B5EF4-FFF2-40B4-BE49-F238E27FC236}">
                <a16:creationId xmlns:a16="http://schemas.microsoft.com/office/drawing/2014/main" id="{68FDED94-C6B5-1547-A1DA-6BD901268B38}"/>
              </a:ext>
            </a:extLst>
          </p:cNvPr>
          <p:cNvSpPr/>
          <p:nvPr/>
        </p:nvSpPr>
        <p:spPr>
          <a:xfrm>
            <a:off x="91294" y="1795240"/>
            <a:ext cx="877163" cy="369332"/>
          </a:xfrm>
          <a:prstGeom prst="rect">
            <a:avLst/>
          </a:prstGeom>
        </p:spPr>
        <p:txBody>
          <a:bodyPr wrap="none">
            <a:spAutoFit/>
          </a:bodyPr>
          <a:lstStyle/>
          <a:p>
            <a:r>
              <a:rPr lang="en-US" altLang="zh-CN" dirty="0">
                <a:solidFill>
                  <a:srgbClr val="FF0000"/>
                </a:solidFill>
              </a:rPr>
              <a:t>Inserts</a:t>
            </a:r>
            <a:endParaRPr lang="zh-CN" altLang="en-US" dirty="0">
              <a:solidFill>
                <a:srgbClr val="FF0000"/>
              </a:solidFill>
            </a:endParaRPr>
          </a:p>
        </p:txBody>
      </p:sp>
      <p:sp>
        <p:nvSpPr>
          <p:cNvPr id="21" name="矩形 20">
            <a:extLst>
              <a:ext uri="{FF2B5EF4-FFF2-40B4-BE49-F238E27FC236}">
                <a16:creationId xmlns:a16="http://schemas.microsoft.com/office/drawing/2014/main" id="{CC931613-6C10-6C42-AC23-9D610CDF4AC0}"/>
              </a:ext>
            </a:extLst>
          </p:cNvPr>
          <p:cNvSpPr/>
          <p:nvPr/>
        </p:nvSpPr>
        <p:spPr>
          <a:xfrm>
            <a:off x="-28382" y="4749539"/>
            <a:ext cx="992579" cy="369332"/>
          </a:xfrm>
          <a:prstGeom prst="rect">
            <a:avLst/>
          </a:prstGeom>
        </p:spPr>
        <p:txBody>
          <a:bodyPr wrap="none">
            <a:spAutoFit/>
          </a:bodyPr>
          <a:lstStyle/>
          <a:p>
            <a:r>
              <a:rPr lang="en-US" altLang="zh-CN" dirty="0">
                <a:solidFill>
                  <a:srgbClr val="FF0000"/>
                </a:solidFill>
              </a:rPr>
              <a:t>Queries</a:t>
            </a:r>
            <a:endParaRPr lang="zh-CN" altLang="en-US" dirty="0">
              <a:solidFill>
                <a:srgbClr val="FF0000"/>
              </a:solidFill>
            </a:endParaRPr>
          </a:p>
        </p:txBody>
      </p:sp>
      <p:pic>
        <p:nvPicPr>
          <p:cNvPr id="22" name="图片 21">
            <a:extLst>
              <a:ext uri="{FF2B5EF4-FFF2-40B4-BE49-F238E27FC236}">
                <a16:creationId xmlns:a16="http://schemas.microsoft.com/office/drawing/2014/main" id="{47E531DF-AF73-1C49-9BBB-5F72755995A4}"/>
              </a:ext>
            </a:extLst>
          </p:cNvPr>
          <p:cNvPicPr>
            <a:picLocks noChangeAspect="1"/>
          </p:cNvPicPr>
          <p:nvPr/>
        </p:nvPicPr>
        <p:blipFill>
          <a:blip r:embed="rId6"/>
          <a:stretch>
            <a:fillRect/>
          </a:stretch>
        </p:blipFill>
        <p:spPr>
          <a:xfrm>
            <a:off x="9090903" y="1681704"/>
            <a:ext cx="1676543" cy="1584732"/>
          </a:xfrm>
          <a:prstGeom prst="rect">
            <a:avLst/>
          </a:prstGeom>
        </p:spPr>
      </p:pic>
      <p:pic>
        <p:nvPicPr>
          <p:cNvPr id="23" name="图片 22">
            <a:extLst>
              <a:ext uri="{FF2B5EF4-FFF2-40B4-BE49-F238E27FC236}">
                <a16:creationId xmlns:a16="http://schemas.microsoft.com/office/drawing/2014/main" id="{0380A263-576D-974F-9AD5-C2410F81A4C1}"/>
              </a:ext>
            </a:extLst>
          </p:cNvPr>
          <p:cNvPicPr>
            <a:picLocks noChangeAspect="1"/>
          </p:cNvPicPr>
          <p:nvPr/>
        </p:nvPicPr>
        <p:blipFill>
          <a:blip r:embed="rId7"/>
          <a:stretch>
            <a:fillRect/>
          </a:stretch>
        </p:blipFill>
        <p:spPr>
          <a:xfrm>
            <a:off x="1298783" y="1623847"/>
            <a:ext cx="3400981" cy="1818618"/>
          </a:xfrm>
          <a:prstGeom prst="rect">
            <a:avLst/>
          </a:prstGeom>
        </p:spPr>
      </p:pic>
      <p:sp>
        <p:nvSpPr>
          <p:cNvPr id="24" name="矩形 23">
            <a:extLst>
              <a:ext uri="{FF2B5EF4-FFF2-40B4-BE49-F238E27FC236}">
                <a16:creationId xmlns:a16="http://schemas.microsoft.com/office/drawing/2014/main" id="{86057A55-6DD7-6B44-854C-F968C9CFB35B}"/>
              </a:ext>
            </a:extLst>
          </p:cNvPr>
          <p:cNvSpPr/>
          <p:nvPr/>
        </p:nvSpPr>
        <p:spPr>
          <a:xfrm>
            <a:off x="5607124" y="1642917"/>
            <a:ext cx="3209479" cy="119059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首先被缓冲到</a:t>
            </a:r>
            <a:r>
              <a:rPr lang="en-US" altLang="zh-CN" sz="1600" dirty="0" err="1"/>
              <a:t>memtable</a:t>
            </a:r>
            <a:r>
              <a:rPr lang="zh-CN" altLang="en-US" sz="1600" dirty="0"/>
              <a:t>中</a:t>
            </a:r>
            <a:endParaRPr lang="en-US" altLang="zh-CN" sz="1600" dirty="0"/>
          </a:p>
          <a:p>
            <a:pPr marL="285750" indent="-285750">
              <a:lnSpc>
                <a:spcPct val="150000"/>
              </a:lnSpc>
              <a:buFont typeface="Arial" panose="020B0604020202020204" pitchFamily="34" charset="0"/>
              <a:buChar char="•"/>
            </a:pPr>
            <a:r>
              <a:rPr lang="zh-CN" altLang="en-US" sz="1600" dirty="0"/>
              <a:t>当</a:t>
            </a:r>
            <a:r>
              <a:rPr lang="en-US" altLang="zh-CN" sz="1600" dirty="0" err="1"/>
              <a:t>memtable</a:t>
            </a:r>
            <a:r>
              <a:rPr lang="zh-CN" altLang="en-US" sz="1600" dirty="0"/>
              <a:t>被填满时，它会作为一个新的分支被添加到根中</a:t>
            </a:r>
          </a:p>
        </p:txBody>
      </p:sp>
    </p:spTree>
    <p:extLst>
      <p:ext uri="{BB962C8B-B14F-4D97-AF65-F5344CB8AC3E}">
        <p14:creationId xmlns:p14="http://schemas.microsoft.com/office/powerpoint/2010/main" val="16650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F9A39-73FF-4EFB-BCBE-C07C820C8544}"/>
              </a:ext>
            </a:extLst>
          </p:cNvPr>
          <p:cNvSpPr>
            <a:spLocks noGrp="1"/>
          </p:cNvSpPr>
          <p:nvPr>
            <p:ph type="title"/>
          </p:nvPr>
        </p:nvSpPr>
        <p:spPr/>
        <p:txBody>
          <a:bodyPr>
            <a:normAutofit/>
          </a:bodyPr>
          <a:lstStyle/>
          <a:p>
            <a:r>
              <a:rPr lang="en-US" altLang="zh-CN" sz="2400" b="0" dirty="0"/>
              <a:t>When a buffer is full</a:t>
            </a:r>
            <a:r>
              <a:rPr lang="zh-CN" altLang="en-US" sz="2400" b="0" dirty="0"/>
              <a:t>：</a:t>
            </a:r>
            <a:r>
              <a:rPr lang="en-US" altLang="zh-CN" sz="2400" b="0" dirty="0"/>
              <a:t>Compaction</a:t>
            </a:r>
            <a:endParaRPr lang="zh-CN" altLang="en-US" sz="2400" b="0" dirty="0"/>
          </a:p>
        </p:txBody>
      </p:sp>
      <p:sp>
        <p:nvSpPr>
          <p:cNvPr id="4" name="灯片编号占位符 3">
            <a:extLst>
              <a:ext uri="{FF2B5EF4-FFF2-40B4-BE49-F238E27FC236}">
                <a16:creationId xmlns:a16="http://schemas.microsoft.com/office/drawing/2014/main" id="{2789DAA5-1284-46BA-9204-5E50ED535010}"/>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11" name="矩形 10">
            <a:extLst>
              <a:ext uri="{FF2B5EF4-FFF2-40B4-BE49-F238E27FC236}">
                <a16:creationId xmlns:a16="http://schemas.microsoft.com/office/drawing/2014/main" id="{30BC111B-F5D2-CD41-AC6E-DA050D44C1CD}"/>
              </a:ext>
            </a:extLst>
          </p:cNvPr>
          <p:cNvSpPr/>
          <p:nvPr/>
        </p:nvSpPr>
        <p:spPr>
          <a:xfrm>
            <a:off x="5638182" y="3244334"/>
            <a:ext cx="184731" cy="369332"/>
          </a:xfrm>
          <a:prstGeom prst="rect">
            <a:avLst/>
          </a:prstGeom>
        </p:spPr>
        <p:txBody>
          <a:bodyPr wrap="none">
            <a:spAutoFit/>
          </a:bodyPr>
          <a:lstStyle/>
          <a:p>
            <a:endParaRPr lang="zh-CN" altLang="en-US" dirty="0"/>
          </a:p>
        </p:txBody>
      </p:sp>
      <p:pic>
        <p:nvPicPr>
          <p:cNvPr id="5" name="图片 4">
            <a:extLst>
              <a:ext uri="{FF2B5EF4-FFF2-40B4-BE49-F238E27FC236}">
                <a16:creationId xmlns:a16="http://schemas.microsoft.com/office/drawing/2014/main" id="{A40E359E-C563-E54A-A055-8591B67573D3}"/>
              </a:ext>
            </a:extLst>
          </p:cNvPr>
          <p:cNvPicPr>
            <a:picLocks noChangeAspect="1"/>
          </p:cNvPicPr>
          <p:nvPr/>
        </p:nvPicPr>
        <p:blipFill>
          <a:blip r:embed="rId3"/>
          <a:stretch>
            <a:fillRect/>
          </a:stretch>
        </p:blipFill>
        <p:spPr>
          <a:xfrm>
            <a:off x="973475" y="4076915"/>
            <a:ext cx="4455426" cy="1988135"/>
          </a:xfrm>
          <a:prstGeom prst="rect">
            <a:avLst/>
          </a:prstGeom>
        </p:spPr>
      </p:pic>
      <p:sp>
        <p:nvSpPr>
          <p:cNvPr id="7" name="矩形 6">
            <a:extLst>
              <a:ext uri="{FF2B5EF4-FFF2-40B4-BE49-F238E27FC236}">
                <a16:creationId xmlns:a16="http://schemas.microsoft.com/office/drawing/2014/main" id="{1E4B051F-65B1-D24C-9206-9FCF4721C6B3}"/>
              </a:ext>
            </a:extLst>
          </p:cNvPr>
          <p:cNvSpPr/>
          <p:nvPr/>
        </p:nvSpPr>
        <p:spPr>
          <a:xfrm>
            <a:off x="764191" y="1350863"/>
            <a:ext cx="5749498" cy="313983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a:t>B</a:t>
            </a:r>
            <a:r>
              <a:rPr lang="el-GR" altLang="zh-CN" sz="1600" dirty="0"/>
              <a:t>ε-</a:t>
            </a:r>
            <a:r>
              <a:rPr lang="en-US" altLang="zh-CN" sz="1600" dirty="0"/>
              <a:t>tree</a:t>
            </a:r>
            <a:r>
              <a:rPr lang="zh-CN" altLang="en-US" sz="1600" dirty="0"/>
              <a:t>中：当</a:t>
            </a:r>
            <a:r>
              <a:rPr lang="en-US" altLang="zh-CN" sz="1600" dirty="0"/>
              <a:t>buffer</a:t>
            </a:r>
            <a:r>
              <a:rPr lang="zh-CN" altLang="en-US" sz="1600" dirty="0"/>
              <a:t>满了</a:t>
            </a:r>
            <a:endParaRPr lang="en-US" altLang="zh-CN" sz="1600" dirty="0"/>
          </a:p>
          <a:p>
            <a:pPr marL="742950" lvl="1" indent="-285750">
              <a:lnSpc>
                <a:spcPct val="150000"/>
              </a:lnSpc>
              <a:buFont typeface="Wingdings" pitchFamily="2" charset="2"/>
              <a:buChar char="ü"/>
            </a:pPr>
            <a:r>
              <a:rPr lang="zh-CN" altLang="en-US" sz="1400" dirty="0"/>
              <a:t>选择接收大多数消息的子节点</a:t>
            </a:r>
            <a:endParaRPr lang="en-US" altLang="zh-CN" sz="1400" dirty="0"/>
          </a:p>
          <a:p>
            <a:pPr marL="742950" lvl="1" indent="-285750">
              <a:lnSpc>
                <a:spcPct val="150000"/>
              </a:lnSpc>
              <a:buFont typeface="Wingdings" pitchFamily="2" charset="2"/>
              <a:buChar char="ü"/>
            </a:pPr>
            <a:r>
              <a:rPr lang="zh-CN" altLang="en-US" sz="1400" dirty="0"/>
              <a:t>把它们移到子树的缓冲区</a:t>
            </a:r>
          </a:p>
          <a:p>
            <a:pPr marL="285750" indent="-285750">
              <a:lnSpc>
                <a:spcPct val="150000"/>
              </a:lnSpc>
              <a:buFont typeface="Arial" panose="020B0604020202020204" pitchFamily="34" charset="0"/>
              <a:buChar char="•"/>
            </a:pPr>
            <a:r>
              <a:rPr lang="en-US" altLang="zh-CN" sz="1600" dirty="0"/>
              <a:t>STB</a:t>
            </a:r>
            <a:r>
              <a:rPr lang="el-GR" altLang="zh-CN" sz="1600" dirty="0"/>
              <a:t>ε-</a:t>
            </a:r>
            <a:r>
              <a:rPr lang="en-US" altLang="zh-CN" sz="1600" dirty="0"/>
              <a:t>tree</a:t>
            </a:r>
            <a:r>
              <a:rPr lang="zh-CN" altLang="en-US" sz="1600" dirty="0"/>
              <a:t>：容量阈值 </a:t>
            </a:r>
            <a:r>
              <a:rPr lang="en-US" altLang="zh-CN" sz="1600" dirty="0"/>
              <a:t>F ×m bytes</a:t>
            </a:r>
          </a:p>
          <a:p>
            <a:pPr marL="742950" lvl="1" indent="-285750">
              <a:lnSpc>
                <a:spcPct val="150000"/>
              </a:lnSpc>
              <a:buFont typeface="Wingdings" pitchFamily="2" charset="2"/>
              <a:buChar char="ü"/>
            </a:pPr>
            <a:r>
              <a:rPr lang="zh-CN" altLang="en-US" sz="1400" dirty="0"/>
              <a:t>选择接收大多数消息的子节点</a:t>
            </a:r>
            <a:endParaRPr lang="en-US" altLang="zh-CN" sz="1400" dirty="0"/>
          </a:p>
          <a:p>
            <a:pPr marL="742950" lvl="1" indent="-285750">
              <a:lnSpc>
                <a:spcPct val="150000"/>
              </a:lnSpc>
              <a:buFont typeface="Wingdings" pitchFamily="2" charset="2"/>
              <a:buChar char="ü"/>
            </a:pPr>
            <a:r>
              <a:rPr lang="zh-CN" altLang="en-US" sz="1400" dirty="0"/>
              <a:t>将所有数据作为新分支插入子节点</a:t>
            </a:r>
            <a:endParaRPr lang="en-US" altLang="zh-CN" sz="1400" dirty="0"/>
          </a:p>
          <a:p>
            <a:pPr marL="742950" lvl="1" indent="-285750">
              <a:lnSpc>
                <a:spcPct val="150000"/>
              </a:lnSpc>
              <a:buFont typeface="Wingdings" pitchFamily="2" charset="2"/>
              <a:buChar char="ü"/>
            </a:pPr>
            <a:r>
              <a:rPr lang="zh-CN" altLang="en-US" sz="1400" dirty="0">
                <a:solidFill>
                  <a:srgbClr val="FF0000"/>
                </a:solidFill>
              </a:rPr>
              <a:t>不存在子节点</a:t>
            </a:r>
            <a:r>
              <a:rPr lang="en-US" altLang="zh-CN" sz="1400" dirty="0">
                <a:solidFill>
                  <a:srgbClr val="FF0000"/>
                </a:solidFill>
              </a:rPr>
              <a:t>buffer</a:t>
            </a:r>
            <a:r>
              <a:rPr lang="zh-CN" altLang="en-US" sz="1400" dirty="0">
                <a:solidFill>
                  <a:srgbClr val="FF0000"/>
                </a:solidFill>
              </a:rPr>
              <a:t>的重写</a:t>
            </a:r>
            <a:endParaRPr lang="en-US" altLang="zh-CN" sz="1400" dirty="0">
              <a:solidFill>
                <a:srgbClr val="FF0000"/>
              </a:solidFill>
            </a:endParaRPr>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p:txBody>
      </p:sp>
      <p:pic>
        <p:nvPicPr>
          <p:cNvPr id="6" name="图片 5">
            <a:extLst>
              <a:ext uri="{FF2B5EF4-FFF2-40B4-BE49-F238E27FC236}">
                <a16:creationId xmlns:a16="http://schemas.microsoft.com/office/drawing/2014/main" id="{30779C4F-27FD-BF4B-A3D1-3BC2902DFAD7}"/>
              </a:ext>
            </a:extLst>
          </p:cNvPr>
          <p:cNvPicPr>
            <a:picLocks noChangeAspect="1"/>
          </p:cNvPicPr>
          <p:nvPr/>
        </p:nvPicPr>
        <p:blipFill rotWithShape="1">
          <a:blip r:embed="rId4"/>
          <a:srcRect/>
          <a:stretch/>
        </p:blipFill>
        <p:spPr>
          <a:xfrm>
            <a:off x="6972384" y="1192818"/>
            <a:ext cx="4246141" cy="2308938"/>
          </a:xfrm>
          <a:prstGeom prst="rect">
            <a:avLst/>
          </a:prstGeom>
        </p:spPr>
      </p:pic>
      <p:pic>
        <p:nvPicPr>
          <p:cNvPr id="8" name="图片 7">
            <a:extLst>
              <a:ext uri="{FF2B5EF4-FFF2-40B4-BE49-F238E27FC236}">
                <a16:creationId xmlns:a16="http://schemas.microsoft.com/office/drawing/2014/main" id="{631FA3CF-F274-FD4F-B93F-8FB967483757}"/>
              </a:ext>
            </a:extLst>
          </p:cNvPr>
          <p:cNvPicPr>
            <a:picLocks noChangeAspect="1"/>
          </p:cNvPicPr>
          <p:nvPr/>
        </p:nvPicPr>
        <p:blipFill>
          <a:blip r:embed="rId5"/>
          <a:stretch>
            <a:fillRect/>
          </a:stretch>
        </p:blipFill>
        <p:spPr>
          <a:xfrm>
            <a:off x="6972384" y="3683643"/>
            <a:ext cx="4246141" cy="2580469"/>
          </a:xfrm>
          <a:prstGeom prst="rect">
            <a:avLst/>
          </a:prstGeom>
        </p:spPr>
      </p:pic>
    </p:spTree>
    <p:extLst>
      <p:ext uri="{BB962C8B-B14F-4D97-AF65-F5344CB8AC3E}">
        <p14:creationId xmlns:p14="http://schemas.microsoft.com/office/powerpoint/2010/main" val="19486272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5d5cfe56-6e4b-47a6-ad82-82f1ce684724"/>
</p:tagLst>
</file>

<file path=ppt/theme/theme1.xml><?xml version="1.0" encoding="utf-8"?>
<a:theme xmlns:a="http://schemas.openxmlformats.org/drawingml/2006/main" name="主题5">
  <a:themeElements>
    <a:clrScheme name="地铁">
      <a:dk1>
        <a:srgbClr val="000000"/>
      </a:dk1>
      <a:lt1>
        <a:srgbClr val="FFFFFF"/>
      </a:lt1>
      <a:dk2>
        <a:srgbClr val="44546A"/>
      </a:dk2>
      <a:lt2>
        <a:srgbClr val="E7E6E6"/>
      </a:lt2>
      <a:accent1>
        <a:srgbClr val="D93844"/>
      </a:accent1>
      <a:accent2>
        <a:srgbClr val="C9C8C8"/>
      </a:accent2>
      <a:accent3>
        <a:srgbClr val="BE2C36"/>
      </a:accent3>
      <a:accent4>
        <a:srgbClr val="CDD7DB"/>
      </a:accent4>
      <a:accent5>
        <a:srgbClr val="F0EFE0"/>
      </a:accent5>
      <a:accent6>
        <a:srgbClr val="F16E7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地铁">
    <a:dk1>
      <a:srgbClr val="000000"/>
    </a:dk1>
    <a:lt1>
      <a:srgbClr val="FFFFFF"/>
    </a:lt1>
    <a:dk2>
      <a:srgbClr val="44546A"/>
    </a:dk2>
    <a:lt2>
      <a:srgbClr val="E7E6E6"/>
    </a:lt2>
    <a:accent1>
      <a:srgbClr val="D93844"/>
    </a:accent1>
    <a:accent2>
      <a:srgbClr val="C9C8C8"/>
    </a:accent2>
    <a:accent3>
      <a:srgbClr val="BE2C36"/>
    </a:accent3>
    <a:accent4>
      <a:srgbClr val="CDD7DB"/>
    </a:accent4>
    <a:accent5>
      <a:srgbClr val="F0EFE0"/>
    </a:accent5>
    <a:accent6>
      <a:srgbClr val="F16E77"/>
    </a:accent6>
    <a:hlink>
      <a:srgbClr val="0563C1"/>
    </a:hlink>
    <a:folHlink>
      <a:srgbClr val="954F72"/>
    </a:folHlink>
  </a:clrScheme>
</a:themeOverride>
</file>

<file path=ppt/theme/themeOverride2.xml><?xml version="1.0" encoding="utf-8"?>
<a:themeOverride xmlns:a="http://schemas.openxmlformats.org/drawingml/2006/main">
  <a:clrScheme name="地铁">
    <a:dk1>
      <a:srgbClr val="000000"/>
    </a:dk1>
    <a:lt1>
      <a:srgbClr val="FFFFFF"/>
    </a:lt1>
    <a:dk2>
      <a:srgbClr val="44546A"/>
    </a:dk2>
    <a:lt2>
      <a:srgbClr val="E7E6E6"/>
    </a:lt2>
    <a:accent1>
      <a:srgbClr val="D93844"/>
    </a:accent1>
    <a:accent2>
      <a:srgbClr val="C9C8C8"/>
    </a:accent2>
    <a:accent3>
      <a:srgbClr val="BE2C36"/>
    </a:accent3>
    <a:accent4>
      <a:srgbClr val="CDD7DB"/>
    </a:accent4>
    <a:accent5>
      <a:srgbClr val="F0EFE0"/>
    </a:accent5>
    <a:accent6>
      <a:srgbClr val="F16E77"/>
    </a:accent6>
    <a:hlink>
      <a:srgbClr val="0563C1"/>
    </a:hlink>
    <a:folHlink>
      <a:srgbClr val="954F72"/>
    </a:folHlink>
  </a:clrScheme>
</a:themeOverrid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iSlide</Template>
  <TotalTime>7613</TotalTime>
  <Words>5211</Words>
  <Application>Microsoft Macintosh PowerPoint</Application>
  <PresentationFormat>宽屏</PresentationFormat>
  <Paragraphs>492</Paragraphs>
  <Slides>58</Slides>
  <Notes>33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58</vt:i4>
      </vt:variant>
    </vt:vector>
  </HeadingPairs>
  <TitlesOfParts>
    <vt:vector size="68" baseType="lpstr">
      <vt:lpstr>等线</vt:lpstr>
      <vt:lpstr>微软雅黑</vt:lpstr>
      <vt:lpstr>PingFang SC</vt:lpstr>
      <vt:lpstr>Arial</vt:lpstr>
      <vt:lpstr>Calibri</vt:lpstr>
      <vt:lpstr>Segoe UI Light</vt:lpstr>
      <vt:lpstr>Times New Roman</vt:lpstr>
      <vt:lpstr>Wingdings</vt:lpstr>
      <vt:lpstr>主题5</vt:lpstr>
      <vt:lpstr>OfficePLUS</vt:lpstr>
      <vt:lpstr>SplinterDB &amp;&amp; FAST’21 论文分享</vt:lpstr>
      <vt:lpstr>SplinterDB: Closing the Bandwidth Gap for NVMe Key-Value Stores</vt:lpstr>
      <vt:lpstr>Indexing in Key-Value Store</vt:lpstr>
      <vt:lpstr>Bε-tree</vt:lpstr>
      <vt:lpstr>Write Amp. in Bε-tree</vt:lpstr>
      <vt:lpstr>STB ε-tree</vt:lpstr>
      <vt:lpstr>STB ε-tree</vt:lpstr>
      <vt:lpstr>Inserts and Queries</vt:lpstr>
      <vt:lpstr>When a buffer is full：Compaction</vt:lpstr>
      <vt:lpstr>Flush-then-Compact：加速顺序写的效率</vt:lpstr>
      <vt:lpstr>SplinterDB</vt:lpstr>
      <vt:lpstr>FAST’21 论文总览</vt:lpstr>
      <vt:lpstr>热点1: 新硬件场景下体系结构优化 </vt:lpstr>
      <vt:lpstr>热点2：面向实际应用的存储系统优化</vt:lpstr>
      <vt:lpstr>热点3：传统算法创新 &amp;&amp; 其他</vt:lpstr>
      <vt:lpstr>主题1: Indexing and Key-Value Store</vt:lpstr>
      <vt:lpstr>1-1 ROART: Range-query Optimized Persistent ART</vt:lpstr>
      <vt:lpstr>1-2 SpanDB: A Fast, Cost-Effective LSM-tree Based KV Store on Hybrid Storage</vt:lpstr>
      <vt:lpstr>1-3 Evolution of Development Priorities in Key-value Stores Serving Large-scale Applications: The RocksDB Experience</vt:lpstr>
      <vt:lpstr>LSM-tree and Write ampliﬁcation</vt:lpstr>
      <vt:lpstr>Space ampliﬁcation </vt:lpstr>
      <vt:lpstr>CPU utilization</vt:lpstr>
      <vt:lpstr>Adapting to newer technologies </vt:lpstr>
      <vt:lpstr>Lessons from running large-scale applications</vt:lpstr>
      <vt:lpstr>Further Research</vt:lpstr>
      <vt:lpstr>1-4 REMIX: Efﬁcient Range Query for LSM-trees</vt:lpstr>
      <vt:lpstr>主题2: Advanced File Systems</vt:lpstr>
      <vt:lpstr>2-1 High Velocity Kernel File Systems with Bento</vt:lpstr>
      <vt:lpstr>2-2 Scalable Persistent Memory File System with Kernel-Userspace Collaboration</vt:lpstr>
      <vt:lpstr>2-3 Rethinking File Mapping for Persistent Memory</vt:lpstr>
      <vt:lpstr>2-4 pFSCK: Accelerating File System Checking and Repair for Modern Storage</vt:lpstr>
      <vt:lpstr>2-5 Pattern-Guided File Compression with User-Experience Enhancement for Log-Structured File System on Mobile Devices</vt:lpstr>
      <vt:lpstr>主题3: Transactions, Deduplication, and More</vt:lpstr>
      <vt:lpstr>主题4: Cloud and Distributed Systems</vt:lpstr>
      <vt:lpstr>4-1 Facebook's Tectonic Filesystem: Efficiency from Exascale</vt:lpstr>
      <vt:lpstr>4-1 Facebook's Tectonic Filesystem: Efficiency from Exascale</vt:lpstr>
      <vt:lpstr>Metadata Store</vt:lpstr>
      <vt:lpstr>主题5: Caching Everywhere</vt:lpstr>
      <vt:lpstr>主题6: The SSD Revolution Is Not Over</vt:lpstr>
      <vt:lpstr>6-2 Behemoth: A Flash-centric Training Accelerator for Extreme-scale DNNs</vt:lpstr>
      <vt:lpstr>Overcoming GPU Memory Capacity Wall</vt:lpstr>
      <vt:lpstr>Behemoth</vt:lpstr>
      <vt:lpstr>FlashNeuron</vt:lpstr>
      <vt:lpstr>6-5 An In-Depth Study of Correlated Failures in Production SSD-Based Data Centers</vt:lpstr>
      <vt:lpstr>Finding 1: A non-negligible fraction of SSD failures belong to intra-node and intra-rack failures</vt:lpstr>
      <vt:lpstr>Correlations Among Failures</vt:lpstr>
      <vt:lpstr>Impact of Drive Models</vt:lpstr>
      <vt:lpstr>Impact of Drive Models</vt:lpstr>
      <vt:lpstr>Impact of Lithography</vt:lpstr>
      <vt:lpstr>Impact of Age</vt:lpstr>
      <vt:lpstr>Impact of Capacity</vt:lpstr>
      <vt:lpstr>Impact of SMART Attributes</vt:lpstr>
      <vt:lpstr>Impact of Applications</vt:lpstr>
      <vt:lpstr>Impact of Applications</vt:lpstr>
      <vt:lpstr>Case Study: Redundancy Protection</vt:lpstr>
      <vt:lpstr>Simulation Results</vt:lpstr>
      <vt:lpstr>Simulation Results</vt:lpstr>
      <vt:lpstr>Thanks and Question?</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鲁凯</cp:lastModifiedBy>
  <cp:revision>169</cp:revision>
  <cp:lastPrinted>2017-12-17T16:00:00Z</cp:lastPrinted>
  <dcterms:created xsi:type="dcterms:W3CDTF">2017-12-17T16:00:00Z</dcterms:created>
  <dcterms:modified xsi:type="dcterms:W3CDTF">2021-03-10T09:32:15Z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2019-02-27T08:58:54.6978896Z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139cadf4-060d-46f9-bf87-ddd5345512cb</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